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6.jpg" ContentType="image/png"/>
  <Override PartName="/ppt/media/image7.jpg" ContentType="image/png"/>
  <Override PartName="/ppt/notesSlides/notesSlide9.xml" ContentType="application/vnd.openxmlformats-officedocument.presentationml.notesSlide+xml"/>
  <Override PartName="/ppt/media/image8.jpg" ContentType="image/png"/>
  <Override PartName="/ppt/media/image9.jpg" ContentType="image/png"/>
  <Override PartName="/ppt/media/image10.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2.jpg" ContentType="image/png"/>
  <Override PartName="/ppt/media/image13.jpg" ContentType="image/png"/>
  <Override PartName="/ppt/media/image15.jpg" ContentType="image/png"/>
  <Override PartName="/ppt/media/image17.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78" r:id="rId2"/>
    <p:sldId id="258" r:id="rId3"/>
    <p:sldId id="307" r:id="rId4"/>
    <p:sldId id="311" r:id="rId5"/>
    <p:sldId id="312" r:id="rId6"/>
    <p:sldId id="313" r:id="rId7"/>
    <p:sldId id="314" r:id="rId8"/>
    <p:sldId id="308" r:id="rId9"/>
    <p:sldId id="260" r:id="rId10"/>
    <p:sldId id="267" r:id="rId11"/>
    <p:sldId id="309" r:id="rId12"/>
    <p:sldId id="310" r:id="rId13"/>
    <p:sldId id="321" r:id="rId14"/>
    <p:sldId id="322" r:id="rId15"/>
    <p:sldId id="323" r:id="rId16"/>
    <p:sldId id="324" r:id="rId17"/>
    <p:sldId id="316" r:id="rId18"/>
    <p:sldId id="283" r:id="rId19"/>
    <p:sldId id="317" r:id="rId20"/>
    <p:sldId id="306" r:id="rId21"/>
    <p:sldId id="318" r:id="rId22"/>
  </p:sldIdLst>
  <p:sldSz cx="9144000" cy="5143500" type="screen16x9"/>
  <p:notesSz cx="6858000" cy="9144000"/>
  <p:embeddedFontLst>
    <p:embeddedFont>
      <p:font typeface="Montserrat Thin"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Montserrat ExtraLigh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0FCF1E-D854-4D0D-B610-FC7906F331A6}">
  <a:tblStyle styleId="{5B0FCF1E-D854-4D0D-B610-FC7906F331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110" d="100"/>
          <a:sy n="110" d="100"/>
        </p:scale>
        <p:origin x="66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7ac3c6b0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47ac3c6b0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993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25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74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7ac3c6b0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7ac3c6b0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d1c55ffe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d1c55ff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02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cd5d469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cd5d469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cd5d469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cd5d469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726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d5d469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d5d469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378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cd5d4693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cd5d4693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8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d1c55ff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d1c55ff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338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494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Font typeface="Montserrat ExtraLight"/>
              <a:buNone/>
              <a:defRPr sz="3600" b="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1325" y="1075113"/>
            <a:ext cx="33432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Font typeface="Montserrat ExtraLight"/>
              <a:buNone/>
              <a:defRPr sz="4800" b="0">
                <a:latin typeface="Montserrat ExtraLight"/>
                <a:ea typeface="Montserrat ExtraLight"/>
                <a:cs typeface="Montserrat ExtraLight"/>
                <a:sym typeface="Montserrat ExtraLight"/>
              </a:defRPr>
            </a:lvl1pPr>
            <a:lvl2pPr lvl="1"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2pPr>
            <a:lvl3pPr lvl="2"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3pPr>
            <a:lvl4pPr lvl="3"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4pPr>
            <a:lvl5pPr lvl="4"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5pPr>
            <a:lvl6pPr lvl="5"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6pPr>
            <a:lvl7pPr lvl="6"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7pPr>
            <a:lvl8pPr lvl="7"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8pPr>
            <a:lvl9pPr lvl="8"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9pPr>
          </a:lstStyle>
          <a:p>
            <a:r>
              <a:t>xx%</a:t>
            </a:r>
          </a:p>
        </p:txBody>
      </p:sp>
      <p:sp>
        <p:nvSpPr>
          <p:cNvPr id="15" name="Google Shape;15;p3"/>
          <p:cNvSpPr txBox="1">
            <a:spLocks noGrp="1"/>
          </p:cNvSpPr>
          <p:nvPr>
            <p:ph type="subTitle" idx="1"/>
          </p:nvPr>
        </p:nvSpPr>
        <p:spPr>
          <a:xfrm>
            <a:off x="4931325" y="3275788"/>
            <a:ext cx="310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TITLE_AND_BODY_1_1">
    <p:bg>
      <p:bgPr>
        <a:solidFill>
          <a:schemeClr val="dk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4" name="Google Shape;74;p16"/>
          <p:cNvSpPr txBox="1">
            <a:spLocks noGrp="1"/>
          </p:cNvSpPr>
          <p:nvPr>
            <p:ph type="subTitle" idx="1"/>
          </p:nvPr>
        </p:nvSpPr>
        <p:spPr>
          <a:xfrm>
            <a:off x="2609400" y="2326475"/>
            <a:ext cx="3925200" cy="17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ix Columns   ">
  <p:cSld name="TITLE_AND_BODY_1_3_1_4">
    <p:bg>
      <p:bgPr>
        <a:solidFill>
          <a:schemeClr val="dk1"/>
        </a:solid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27" name="Google Shape;127;p24"/>
          <p:cNvSpPr txBox="1">
            <a:spLocks noGrp="1"/>
          </p:cNvSpPr>
          <p:nvPr>
            <p:ph type="ctrTitle" idx="2"/>
          </p:nvPr>
        </p:nvSpPr>
        <p:spPr>
          <a:xfrm>
            <a:off x="10588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8" name="Google Shape;128;p24"/>
          <p:cNvSpPr txBox="1">
            <a:spLocks noGrp="1"/>
          </p:cNvSpPr>
          <p:nvPr>
            <p:ph type="subTitle" idx="1"/>
          </p:nvPr>
        </p:nvSpPr>
        <p:spPr>
          <a:xfrm>
            <a:off x="10588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9" name="Google Shape;129;p24"/>
          <p:cNvSpPr txBox="1">
            <a:spLocks noGrp="1"/>
          </p:cNvSpPr>
          <p:nvPr>
            <p:ph type="ctrTitle" idx="3"/>
          </p:nvPr>
        </p:nvSpPr>
        <p:spPr>
          <a:xfrm>
            <a:off x="35497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0" name="Google Shape;130;p24"/>
          <p:cNvSpPr txBox="1">
            <a:spLocks noGrp="1"/>
          </p:cNvSpPr>
          <p:nvPr>
            <p:ph type="subTitle" idx="4"/>
          </p:nvPr>
        </p:nvSpPr>
        <p:spPr>
          <a:xfrm>
            <a:off x="35497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1" name="Google Shape;131;p24"/>
          <p:cNvSpPr txBox="1">
            <a:spLocks noGrp="1"/>
          </p:cNvSpPr>
          <p:nvPr>
            <p:ph type="ctrTitle" idx="5"/>
          </p:nvPr>
        </p:nvSpPr>
        <p:spPr>
          <a:xfrm>
            <a:off x="60406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2" name="Google Shape;132;p24"/>
          <p:cNvSpPr txBox="1">
            <a:spLocks noGrp="1"/>
          </p:cNvSpPr>
          <p:nvPr>
            <p:ph type="subTitle" idx="6"/>
          </p:nvPr>
        </p:nvSpPr>
        <p:spPr>
          <a:xfrm>
            <a:off x="60406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3" name="Google Shape;133;p24"/>
          <p:cNvSpPr txBox="1">
            <a:spLocks noGrp="1"/>
          </p:cNvSpPr>
          <p:nvPr>
            <p:ph type="ctrTitle" idx="7"/>
          </p:nvPr>
        </p:nvSpPr>
        <p:spPr>
          <a:xfrm>
            <a:off x="10588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4" name="Google Shape;134;p24"/>
          <p:cNvSpPr txBox="1">
            <a:spLocks noGrp="1"/>
          </p:cNvSpPr>
          <p:nvPr>
            <p:ph type="subTitle" idx="8"/>
          </p:nvPr>
        </p:nvSpPr>
        <p:spPr>
          <a:xfrm>
            <a:off x="10588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5" name="Google Shape;135;p24"/>
          <p:cNvSpPr txBox="1">
            <a:spLocks noGrp="1"/>
          </p:cNvSpPr>
          <p:nvPr>
            <p:ph type="ctrTitle" idx="9"/>
          </p:nvPr>
        </p:nvSpPr>
        <p:spPr>
          <a:xfrm>
            <a:off x="35497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6" name="Google Shape;136;p24"/>
          <p:cNvSpPr txBox="1">
            <a:spLocks noGrp="1"/>
          </p:cNvSpPr>
          <p:nvPr>
            <p:ph type="subTitle" idx="13"/>
          </p:nvPr>
        </p:nvSpPr>
        <p:spPr>
          <a:xfrm>
            <a:off x="35497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7" name="Google Shape;137;p24"/>
          <p:cNvSpPr txBox="1">
            <a:spLocks noGrp="1"/>
          </p:cNvSpPr>
          <p:nvPr>
            <p:ph type="ctrTitle" idx="14"/>
          </p:nvPr>
        </p:nvSpPr>
        <p:spPr>
          <a:xfrm>
            <a:off x="60406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8" name="Google Shape;138;p24"/>
          <p:cNvSpPr txBox="1">
            <a:spLocks noGrp="1"/>
          </p:cNvSpPr>
          <p:nvPr>
            <p:ph type="subTitle" idx="15"/>
          </p:nvPr>
        </p:nvSpPr>
        <p:spPr>
          <a:xfrm>
            <a:off x="60406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SECTION_TITLE_AND_DESCRIPTION_2">
    <p:spTree>
      <p:nvGrpSpPr>
        <p:cNvPr id="1" name="Shape 156"/>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17226-78EF-4A9D-B3A7-7D6D6C68E092}"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2D350-CFD9-4BF1-9610-403D502C6298}" type="slidenum">
              <a:rPr lang="en-US" smtClean="0"/>
              <a:t>‹#›</a:t>
            </a:fld>
            <a:endParaRPr lang="en-US"/>
          </a:p>
        </p:txBody>
      </p:sp>
    </p:spTree>
    <p:extLst>
      <p:ext uri="{BB962C8B-B14F-4D97-AF65-F5344CB8AC3E}">
        <p14:creationId xmlns:p14="http://schemas.microsoft.com/office/powerpoint/2010/main" val="679455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7226-78EF-4A9D-B3A7-7D6D6C68E092}"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2D350-CFD9-4BF1-9610-403D502C6298}" type="slidenum">
              <a:rPr lang="en-US" smtClean="0"/>
              <a:t>‹#›</a:t>
            </a:fld>
            <a:endParaRPr lang="en-US"/>
          </a:p>
        </p:txBody>
      </p:sp>
    </p:spTree>
    <p:extLst>
      <p:ext uri="{BB962C8B-B14F-4D97-AF65-F5344CB8AC3E}">
        <p14:creationId xmlns:p14="http://schemas.microsoft.com/office/powerpoint/2010/main" val="87166295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14550" y="1292375"/>
            <a:ext cx="2808000" cy="50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8" name="Google Shape;18;p4"/>
          <p:cNvSpPr txBox="1">
            <a:spLocks noGrp="1"/>
          </p:cNvSpPr>
          <p:nvPr>
            <p:ph type="body" idx="1"/>
          </p:nvPr>
        </p:nvSpPr>
        <p:spPr>
          <a:xfrm>
            <a:off x="1214550" y="2101825"/>
            <a:ext cx="2808000" cy="174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 name="Google Shape;25;p6"/>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000000"/>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lvl1pPr lv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8" name="Google Shape;28;p7"/>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p:nvPr/>
        </p:nvSpPr>
        <p:spPr>
          <a:xfrm>
            <a:off x="-24700" y="-32925"/>
            <a:ext cx="9168600" cy="5176500"/>
          </a:xfrm>
          <a:prstGeom prst="rect">
            <a:avLst/>
          </a:pr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8"/>
          <p:cNvSpPr txBox="1">
            <a:spLocks noGrp="1"/>
          </p:cNvSpPr>
          <p:nvPr>
            <p:ph type="title"/>
          </p:nvPr>
        </p:nvSpPr>
        <p:spPr>
          <a:xfrm>
            <a:off x="860225" y="417650"/>
            <a:ext cx="2276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722325" y="1858300"/>
            <a:ext cx="3837000" cy="267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7" name="Google Shape;37;p9"/>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1">
    <p:bg>
      <p:bgPr>
        <a:solidFill>
          <a:srgbClr val="000000"/>
        </a:solid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3003350" y="71738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3" name="Google Shape;53;p14"/>
          <p:cNvSpPr txBox="1">
            <a:spLocks noGrp="1"/>
          </p:cNvSpPr>
          <p:nvPr>
            <p:ph type="subTitle" idx="1"/>
          </p:nvPr>
        </p:nvSpPr>
        <p:spPr>
          <a:xfrm>
            <a:off x="5267075" y="500219"/>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4"/>
          <p:cNvSpPr txBox="1">
            <a:spLocks noGrp="1"/>
          </p:cNvSpPr>
          <p:nvPr>
            <p:ph type="title" idx="2" hasCustomPrompt="1"/>
          </p:nvPr>
        </p:nvSpPr>
        <p:spPr>
          <a:xfrm>
            <a:off x="965111" y="690493"/>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5" name="Google Shape;55;p14"/>
          <p:cNvSpPr txBox="1">
            <a:spLocks noGrp="1"/>
          </p:cNvSpPr>
          <p:nvPr>
            <p:ph type="ctrTitle" idx="3"/>
          </p:nvPr>
        </p:nvSpPr>
        <p:spPr>
          <a:xfrm>
            <a:off x="3003350" y="174780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6" name="Google Shape;56;p14"/>
          <p:cNvSpPr txBox="1">
            <a:spLocks noGrp="1"/>
          </p:cNvSpPr>
          <p:nvPr>
            <p:ph type="subTitle" idx="4"/>
          </p:nvPr>
        </p:nvSpPr>
        <p:spPr>
          <a:xfrm>
            <a:off x="5267075" y="152168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7" name="Google Shape;57;p14"/>
          <p:cNvSpPr txBox="1">
            <a:spLocks noGrp="1"/>
          </p:cNvSpPr>
          <p:nvPr>
            <p:ph type="title" idx="5" hasCustomPrompt="1"/>
          </p:nvPr>
        </p:nvSpPr>
        <p:spPr>
          <a:xfrm>
            <a:off x="965111" y="170299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8" name="Google Shape;58;p14"/>
          <p:cNvSpPr txBox="1">
            <a:spLocks noGrp="1"/>
          </p:cNvSpPr>
          <p:nvPr>
            <p:ph type="ctrTitle" idx="6"/>
          </p:nvPr>
        </p:nvSpPr>
        <p:spPr>
          <a:xfrm>
            <a:off x="3003350" y="277823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9" name="Google Shape;59;p14"/>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0" name="Google Shape;60;p14"/>
          <p:cNvSpPr txBox="1">
            <a:spLocks noGrp="1"/>
          </p:cNvSpPr>
          <p:nvPr>
            <p:ph type="title" idx="8" hasCustomPrompt="1"/>
          </p:nvPr>
        </p:nvSpPr>
        <p:spPr>
          <a:xfrm>
            <a:off x="965111" y="2733421"/>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61" name="Google Shape;61;p14"/>
          <p:cNvSpPr txBox="1">
            <a:spLocks noGrp="1"/>
          </p:cNvSpPr>
          <p:nvPr>
            <p:ph type="ctrTitle" idx="9"/>
          </p:nvPr>
        </p:nvSpPr>
        <p:spPr>
          <a:xfrm>
            <a:off x="3003350" y="380865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62" name="Google Shape;62;p14"/>
          <p:cNvSpPr txBox="1">
            <a:spLocks noGrp="1"/>
          </p:cNvSpPr>
          <p:nvPr>
            <p:ph type="subTitle" idx="13"/>
          </p:nvPr>
        </p:nvSpPr>
        <p:spPr>
          <a:xfrm>
            <a:off x="5267075" y="358253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14"/>
          <p:cNvSpPr txBox="1">
            <a:spLocks noGrp="1"/>
          </p:cNvSpPr>
          <p:nvPr>
            <p:ph type="title" idx="14" hasCustomPrompt="1"/>
          </p:nvPr>
        </p:nvSpPr>
        <p:spPr>
          <a:xfrm>
            <a:off x="965111" y="376384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cxnSp>
        <p:nvCxnSpPr>
          <p:cNvPr id="64" name="Google Shape;64;p14"/>
          <p:cNvCxnSpPr/>
          <p:nvPr/>
        </p:nvCxnSpPr>
        <p:spPr>
          <a:xfrm>
            <a:off x="2740450" y="720150"/>
            <a:ext cx="0" cy="3703200"/>
          </a:xfrm>
          <a:prstGeom prst="straightConnector1">
            <a:avLst/>
          </a:prstGeom>
          <a:noFill/>
          <a:ln w="9525" cap="flat" cmpd="sng">
            <a:solidFill>
              <a:srgbClr val="D5B961"/>
            </a:solidFill>
            <a:prstDash val="solid"/>
            <a:round/>
            <a:headEnd type="none" w="med" len="med"/>
            <a:tailEnd type="none" w="med" len="med"/>
          </a:ln>
        </p:spPr>
      </p:cxnSp>
      <p:cxnSp>
        <p:nvCxnSpPr>
          <p:cNvPr id="65" name="Google Shape;65;p14"/>
          <p:cNvCxnSpPr/>
          <p:nvPr/>
        </p:nvCxnSpPr>
        <p:spPr>
          <a:xfrm>
            <a:off x="5011807" y="720150"/>
            <a:ext cx="0" cy="3703200"/>
          </a:xfrm>
          <a:prstGeom prst="straightConnector1">
            <a:avLst/>
          </a:prstGeom>
          <a:noFill/>
          <a:ln w="9525" cap="flat" cmpd="sng">
            <a:solidFill>
              <a:srgbClr val="D5B96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TITLE_AND_BODY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68" name="Google Shape;68;p15"/>
          <p:cNvSpPr txBox="1">
            <a:spLocks noGrp="1"/>
          </p:cNvSpPr>
          <p:nvPr>
            <p:ph type="ctrTitle" idx="2"/>
          </p:nvPr>
        </p:nvSpPr>
        <p:spPr>
          <a:xfrm>
            <a:off x="578975" y="2150075"/>
            <a:ext cx="1858200" cy="563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69" name="Google Shape;69;p15"/>
          <p:cNvSpPr txBox="1">
            <a:spLocks noGrp="1"/>
          </p:cNvSpPr>
          <p:nvPr>
            <p:ph type="subTitle" idx="1"/>
          </p:nvPr>
        </p:nvSpPr>
        <p:spPr>
          <a:xfrm>
            <a:off x="578975" y="2773377"/>
            <a:ext cx="1858200" cy="864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0" name="Google Shape;70;p15"/>
          <p:cNvSpPr txBox="1">
            <a:spLocks noGrp="1"/>
          </p:cNvSpPr>
          <p:nvPr>
            <p:ph type="ctrTitle" idx="3"/>
          </p:nvPr>
        </p:nvSpPr>
        <p:spPr>
          <a:xfrm>
            <a:off x="6706825" y="2150075"/>
            <a:ext cx="1858200" cy="563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71" name="Google Shape;71;p15"/>
          <p:cNvSpPr txBox="1">
            <a:spLocks noGrp="1"/>
          </p:cNvSpPr>
          <p:nvPr>
            <p:ph type="subTitle" idx="4"/>
          </p:nvPr>
        </p:nvSpPr>
        <p:spPr>
          <a:xfrm>
            <a:off x="6706825" y="2773377"/>
            <a:ext cx="18582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8" r:id="rId7"/>
    <p:sldLayoutId id="2147483660" r:id="rId8"/>
    <p:sldLayoutId id="2147483661" r:id="rId9"/>
    <p:sldLayoutId id="2147483662" r:id="rId10"/>
    <p:sldLayoutId id="2147483670" r:id="rId11"/>
    <p:sldLayoutId id="2147483674" r:id="rId12"/>
    <p:sldLayoutId id="2147483677" r:id="rId13"/>
    <p:sldLayoutId id="2147483678" r:id="rId14"/>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 Id="rId9"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teoalida.com/cardatabas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0"/>
        <p:cNvGrpSpPr/>
        <p:nvPr/>
      </p:nvGrpSpPr>
      <p:grpSpPr>
        <a:xfrm>
          <a:off x="0" y="0"/>
          <a:ext cx="0" cy="0"/>
          <a:chOff x="0" y="0"/>
          <a:chExt cx="0" cy="0"/>
        </a:xfrm>
      </p:grpSpPr>
      <p:sp>
        <p:nvSpPr>
          <p:cNvPr id="551" name="Google Shape;551;p53"/>
          <p:cNvSpPr txBox="1">
            <a:spLocks noGrp="1"/>
          </p:cNvSpPr>
          <p:nvPr>
            <p:ph type="title"/>
          </p:nvPr>
        </p:nvSpPr>
        <p:spPr>
          <a:xfrm>
            <a:off x="860225" y="417650"/>
            <a:ext cx="227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PHASE 4</a:t>
            </a:r>
            <a:br>
              <a:rPr lang="en" dirty="0"/>
            </a:br>
            <a:r>
              <a:rPr lang="en" dirty="0"/>
              <a:t>Dynasty CARS</a:t>
            </a:r>
            <a:endParaRPr dirty="0"/>
          </a:p>
        </p:txBody>
      </p:sp>
      <p:cxnSp>
        <p:nvCxnSpPr>
          <p:cNvPr id="552" name="Google Shape;552;p53"/>
          <p:cNvCxnSpPr/>
          <p:nvPr/>
        </p:nvCxnSpPr>
        <p:spPr>
          <a:xfrm>
            <a:off x="-6103" y="1360875"/>
            <a:ext cx="2919600" cy="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53"/>
          <p:cNvCxnSpPr/>
          <p:nvPr/>
        </p:nvCxnSpPr>
        <p:spPr>
          <a:xfrm>
            <a:off x="-6103" y="3565225"/>
            <a:ext cx="2919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2"/>
          <p:cNvSpPr txBox="1">
            <a:spLocks noGrp="1"/>
          </p:cNvSpPr>
          <p:nvPr>
            <p:ph type="body" idx="2"/>
          </p:nvPr>
        </p:nvSpPr>
        <p:spPr>
          <a:xfrm>
            <a:off x="579600" y="1235100"/>
            <a:ext cx="3837000" cy="26733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US" dirty="0"/>
              <a:t>Computer: OptiPlex 3070</a:t>
            </a:r>
            <a:endParaRPr dirty="0"/>
          </a:p>
          <a:p>
            <a:pPr marL="457200" lvl="0" indent="-317500" algn="l" rtl="0">
              <a:spcBef>
                <a:spcPts val="1000"/>
              </a:spcBef>
              <a:spcAft>
                <a:spcPts val="0"/>
              </a:spcAft>
              <a:buSzPts val="1400"/>
              <a:buChar char="●"/>
            </a:pPr>
            <a:r>
              <a:rPr lang="en-US" dirty="0"/>
              <a:t>Monitor: Dell 24” E2420HS</a:t>
            </a:r>
          </a:p>
          <a:p>
            <a:pPr marL="457200" lvl="0" indent="-317500" algn="l" rtl="0">
              <a:spcBef>
                <a:spcPts val="1000"/>
              </a:spcBef>
              <a:spcAft>
                <a:spcPts val="0"/>
              </a:spcAft>
              <a:buSzPts val="1400"/>
              <a:buChar char="●"/>
            </a:pPr>
            <a:r>
              <a:rPr lang="en" dirty="0"/>
              <a:t>Mouse: Dell MS116 Wired</a:t>
            </a:r>
          </a:p>
          <a:p>
            <a:pPr marL="457200" lvl="0" indent="-317500" algn="l" rtl="0">
              <a:spcBef>
                <a:spcPts val="1000"/>
              </a:spcBef>
              <a:spcAft>
                <a:spcPts val="1000"/>
              </a:spcAft>
              <a:buSzPts val="1400"/>
              <a:buChar char="●"/>
            </a:pPr>
            <a:r>
              <a:rPr lang="en" dirty="0"/>
              <a:t>Keyboard: Dell KB216</a:t>
            </a:r>
          </a:p>
          <a:p>
            <a:pPr marL="457200" lvl="0" indent="-317500" algn="l" rtl="0">
              <a:spcBef>
                <a:spcPts val="1000"/>
              </a:spcBef>
              <a:spcAft>
                <a:spcPts val="1000"/>
              </a:spcAft>
              <a:buSzPts val="1400"/>
              <a:buChar char="●"/>
            </a:pPr>
            <a:r>
              <a:rPr lang="en" dirty="0"/>
              <a:t>Security: None – All local data</a:t>
            </a:r>
          </a:p>
          <a:p>
            <a:pPr marL="457200" lvl="0" indent="-317500" algn="l" rtl="0">
              <a:spcBef>
                <a:spcPts val="1000"/>
              </a:spcBef>
              <a:spcAft>
                <a:spcPts val="1000"/>
              </a:spcAft>
              <a:buSzPts val="1400"/>
              <a:buChar char="●"/>
            </a:pPr>
            <a:r>
              <a:rPr lang="en" dirty="0"/>
              <a:t>Warranty: Five Years ProSupport</a:t>
            </a:r>
            <a:endParaRPr dirty="0"/>
          </a:p>
        </p:txBody>
      </p:sp>
      <p:sp>
        <p:nvSpPr>
          <p:cNvPr id="303" name="Google Shape;303;p42"/>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pic>
        <p:nvPicPr>
          <p:cNvPr id="3" name="Picture 2">
            <a:extLst>
              <a:ext uri="{FF2B5EF4-FFF2-40B4-BE49-F238E27FC236}">
                <a16:creationId xmlns:a16="http://schemas.microsoft.com/office/drawing/2014/main" id="{131A3D39-F478-4072-A669-AE54ACDFD7D5}"/>
              </a:ext>
            </a:extLst>
          </p:cNvPr>
          <p:cNvPicPr>
            <a:picLocks noChangeAspect="1"/>
          </p:cNvPicPr>
          <p:nvPr/>
        </p:nvPicPr>
        <p:blipFill>
          <a:blip r:embed="rId3"/>
          <a:stretch>
            <a:fillRect/>
          </a:stretch>
        </p:blipFill>
        <p:spPr>
          <a:xfrm>
            <a:off x="6645900" y="2571750"/>
            <a:ext cx="1235100" cy="1235100"/>
          </a:xfrm>
          <a:prstGeom prst="rect">
            <a:avLst/>
          </a:prstGeom>
        </p:spPr>
      </p:pic>
      <p:pic>
        <p:nvPicPr>
          <p:cNvPr id="5" name="Picture 4">
            <a:extLst>
              <a:ext uri="{FF2B5EF4-FFF2-40B4-BE49-F238E27FC236}">
                <a16:creationId xmlns:a16="http://schemas.microsoft.com/office/drawing/2014/main" id="{B969DD93-4570-4960-BE33-60CA720B05D0}"/>
              </a:ext>
            </a:extLst>
          </p:cNvPr>
          <p:cNvPicPr>
            <a:picLocks noChangeAspect="1"/>
          </p:cNvPicPr>
          <p:nvPr/>
        </p:nvPicPr>
        <p:blipFill>
          <a:blip r:embed="rId4"/>
          <a:stretch>
            <a:fillRect/>
          </a:stretch>
        </p:blipFill>
        <p:spPr>
          <a:xfrm>
            <a:off x="5410800" y="2571750"/>
            <a:ext cx="1235100" cy="1235100"/>
          </a:xfrm>
          <a:prstGeom prst="rect">
            <a:avLst/>
          </a:prstGeom>
        </p:spPr>
      </p:pic>
      <p:pic>
        <p:nvPicPr>
          <p:cNvPr id="7" name="Picture 6">
            <a:extLst>
              <a:ext uri="{FF2B5EF4-FFF2-40B4-BE49-F238E27FC236}">
                <a16:creationId xmlns:a16="http://schemas.microsoft.com/office/drawing/2014/main" id="{9F30B9B6-F446-468A-B5BF-658BDD55A7CC}"/>
              </a:ext>
            </a:extLst>
          </p:cNvPr>
          <p:cNvPicPr>
            <a:picLocks noChangeAspect="1"/>
          </p:cNvPicPr>
          <p:nvPr/>
        </p:nvPicPr>
        <p:blipFill>
          <a:blip r:embed="rId5"/>
          <a:stretch>
            <a:fillRect/>
          </a:stretch>
        </p:blipFill>
        <p:spPr>
          <a:xfrm>
            <a:off x="6645900" y="1336650"/>
            <a:ext cx="1235100" cy="1235100"/>
          </a:xfrm>
          <a:prstGeom prst="rect">
            <a:avLst/>
          </a:prstGeom>
        </p:spPr>
      </p:pic>
      <p:pic>
        <p:nvPicPr>
          <p:cNvPr id="9" name="Picture 8" descr="A close up of a speaker&#10;&#10;Description automatically generated">
            <a:extLst>
              <a:ext uri="{FF2B5EF4-FFF2-40B4-BE49-F238E27FC236}">
                <a16:creationId xmlns:a16="http://schemas.microsoft.com/office/drawing/2014/main" id="{4778ACFF-DA21-4CD6-9781-BF81743DDD5C}"/>
              </a:ext>
            </a:extLst>
          </p:cNvPr>
          <p:cNvPicPr>
            <a:picLocks noChangeAspect="1"/>
          </p:cNvPicPr>
          <p:nvPr/>
        </p:nvPicPr>
        <p:blipFill>
          <a:blip r:embed="rId6"/>
          <a:stretch>
            <a:fillRect/>
          </a:stretch>
        </p:blipFill>
        <p:spPr>
          <a:xfrm>
            <a:off x="5410041" y="1336650"/>
            <a:ext cx="1235100" cy="1235100"/>
          </a:xfrm>
          <a:prstGeom prst="rect">
            <a:avLst/>
          </a:prstGeom>
        </p:spPr>
      </p:pic>
      <p:sp>
        <p:nvSpPr>
          <p:cNvPr id="8" name="Rectangle 7"/>
          <p:cNvSpPr/>
          <p:nvPr/>
        </p:nvSpPr>
        <p:spPr>
          <a:xfrm>
            <a:off x="172277" y="138789"/>
            <a:ext cx="542136" cy="307777"/>
          </a:xfrm>
          <a:prstGeom prst="rect">
            <a:avLst/>
          </a:prstGeom>
        </p:spPr>
        <p:txBody>
          <a:bodyPr wrap="none">
            <a:spAutoFit/>
          </a:bodyPr>
          <a:lstStyle/>
          <a:p>
            <a:r>
              <a:rPr lang="en-US" dirty="0" smtClean="0">
                <a:solidFill>
                  <a:schemeClr val="accent1"/>
                </a:solidFill>
              </a:rPr>
              <a:t>05-0</a:t>
            </a:r>
            <a:endParaRPr lang="en-US"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2"/>
          <p:cNvSpPr txBox="1">
            <a:spLocks noGrp="1"/>
          </p:cNvSpPr>
          <p:nvPr>
            <p:ph type="body" idx="2"/>
          </p:nvPr>
        </p:nvSpPr>
        <p:spPr>
          <a:xfrm>
            <a:off x="722325" y="1122829"/>
            <a:ext cx="3837000" cy="3408771"/>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dirty="0"/>
              <a:t>Computer Specifications(Guest):</a:t>
            </a:r>
          </a:p>
          <a:p>
            <a:pPr marL="139700" lvl="0" indent="0" algn="l" rtl="0">
              <a:spcBef>
                <a:spcPts val="0"/>
              </a:spcBef>
              <a:spcAft>
                <a:spcPts val="0"/>
              </a:spcAft>
              <a:buSzPts val="1400"/>
              <a:buNone/>
            </a:pPr>
            <a:endParaRPr lang="en-US" dirty="0"/>
          </a:p>
          <a:p>
            <a:r>
              <a:rPr lang="en-US" dirty="0"/>
              <a:t>CPU: Intel Core i3-9100</a:t>
            </a:r>
          </a:p>
          <a:p>
            <a:r>
              <a:rPr lang="en-US" dirty="0"/>
              <a:t>GPU: Intel Integrated Graphics</a:t>
            </a:r>
          </a:p>
          <a:p>
            <a:r>
              <a:rPr lang="en-US" dirty="0"/>
              <a:t>RAM: 4GB of 2666MHz DDr4 Memory</a:t>
            </a:r>
          </a:p>
          <a:p>
            <a:r>
              <a:rPr lang="en-US" dirty="0"/>
              <a:t>Storage: 3.5” 500GB SATA HDD</a:t>
            </a:r>
          </a:p>
          <a:p>
            <a:r>
              <a:rPr lang="en-US" dirty="0"/>
              <a:t>OS: Windows 10 Pro 64 Bit</a:t>
            </a:r>
          </a:p>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r>
              <a:rPr lang="en-US" dirty="0"/>
              <a:t>Price Per Unit: $910.09</a:t>
            </a:r>
          </a:p>
        </p:txBody>
      </p:sp>
      <p:sp>
        <p:nvSpPr>
          <p:cNvPr id="303" name="Google Shape;303;p42"/>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 Specifications</a:t>
            </a:r>
            <a:endParaRPr dirty="0"/>
          </a:p>
        </p:txBody>
      </p:sp>
      <p:sp>
        <p:nvSpPr>
          <p:cNvPr id="7" name="Google Shape;302;p42">
            <a:extLst>
              <a:ext uri="{FF2B5EF4-FFF2-40B4-BE49-F238E27FC236}">
                <a16:creationId xmlns:a16="http://schemas.microsoft.com/office/drawing/2014/main" id="{B2B7CEFF-5CB3-4001-800E-F8993ECA8206}"/>
              </a:ext>
            </a:extLst>
          </p:cNvPr>
          <p:cNvSpPr txBox="1">
            <a:spLocks/>
          </p:cNvSpPr>
          <p:nvPr/>
        </p:nvSpPr>
        <p:spPr>
          <a:xfrm>
            <a:off x="4584677" y="1122828"/>
            <a:ext cx="3837000" cy="3408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Computer Specifications(Admin):</a:t>
            </a:r>
          </a:p>
          <a:p>
            <a:pPr marL="139700" indent="0">
              <a:buFont typeface="Montserrat"/>
              <a:buNone/>
            </a:pPr>
            <a:endParaRPr lang="en-US" dirty="0"/>
          </a:p>
          <a:p>
            <a:r>
              <a:rPr lang="en-US" dirty="0"/>
              <a:t>CPU: Intel Core i3-9100</a:t>
            </a:r>
          </a:p>
          <a:p>
            <a:r>
              <a:rPr lang="en-US" dirty="0"/>
              <a:t>GPU: Intel Integrated Graphics</a:t>
            </a:r>
          </a:p>
          <a:p>
            <a:r>
              <a:rPr lang="en-US" dirty="0"/>
              <a:t>RAM: 32GB of 3200MHz DDr4 Memory</a:t>
            </a:r>
          </a:p>
          <a:p>
            <a:r>
              <a:rPr lang="en-US" dirty="0"/>
              <a:t>Storage: Seagate BarraCuda 1TB SSD</a:t>
            </a:r>
          </a:p>
          <a:p>
            <a:r>
              <a:rPr lang="en-US" dirty="0"/>
              <a:t>OS: Windows 10 Pro 64 Bit</a:t>
            </a:r>
          </a:p>
          <a:p>
            <a:pPr marL="139700" indent="0">
              <a:buFont typeface="Montserrat"/>
              <a:buNone/>
            </a:pPr>
            <a:endParaRPr lang="en-US" dirty="0"/>
          </a:p>
          <a:p>
            <a:pPr marL="139700" indent="0">
              <a:buFont typeface="Montserrat"/>
              <a:buNone/>
            </a:pPr>
            <a:r>
              <a:rPr lang="en-US" dirty="0"/>
              <a:t>Price Per Unit: $1100.75</a:t>
            </a:r>
          </a:p>
        </p:txBody>
      </p:sp>
      <p:sp>
        <p:nvSpPr>
          <p:cNvPr id="5" name="Rectangle 4"/>
          <p:cNvSpPr/>
          <p:nvPr/>
        </p:nvSpPr>
        <p:spPr>
          <a:xfrm>
            <a:off x="172277" y="138789"/>
            <a:ext cx="542136" cy="307777"/>
          </a:xfrm>
          <a:prstGeom prst="rect">
            <a:avLst/>
          </a:prstGeom>
        </p:spPr>
        <p:txBody>
          <a:bodyPr wrap="none">
            <a:spAutoFit/>
          </a:bodyPr>
          <a:lstStyle/>
          <a:p>
            <a:r>
              <a:rPr lang="en-US" dirty="0" smtClean="0">
                <a:solidFill>
                  <a:schemeClr val="accent1"/>
                </a:solidFill>
              </a:rPr>
              <a:t>05-1</a:t>
            </a:r>
            <a:endParaRPr lang="en-US" dirty="0">
              <a:solidFill>
                <a:schemeClr val="accent1"/>
              </a:solidFill>
            </a:endParaRPr>
          </a:p>
        </p:txBody>
      </p:sp>
    </p:spTree>
    <p:extLst>
      <p:ext uri="{BB962C8B-B14F-4D97-AF65-F5344CB8AC3E}">
        <p14:creationId xmlns:p14="http://schemas.microsoft.com/office/powerpoint/2010/main" val="331258228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3" name="Google Shape;303;p42"/>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Software</a:t>
            </a:r>
            <a:endParaRPr dirty="0"/>
          </a:p>
        </p:txBody>
      </p:sp>
      <p:sp>
        <p:nvSpPr>
          <p:cNvPr id="6" name="Google Shape;303;p42">
            <a:extLst>
              <a:ext uri="{FF2B5EF4-FFF2-40B4-BE49-F238E27FC236}">
                <a16:creationId xmlns:a16="http://schemas.microsoft.com/office/drawing/2014/main" id="{7CDED820-3FBC-49A6-9DB5-6062A144D276}"/>
              </a:ext>
            </a:extLst>
          </p:cNvPr>
          <p:cNvSpPr txBox="1">
            <a:spLocks/>
          </p:cNvSpPr>
          <p:nvPr/>
        </p:nvSpPr>
        <p:spPr>
          <a:xfrm>
            <a:off x="1466930" y="650837"/>
            <a:ext cx="1637482"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1600" dirty="0">
                <a:solidFill>
                  <a:schemeClr val="bg1"/>
                </a:solidFill>
              </a:rPr>
              <a:t>Applications</a:t>
            </a:r>
          </a:p>
        </p:txBody>
      </p:sp>
      <p:pic>
        <p:nvPicPr>
          <p:cNvPr id="3" name="Picture 2" descr="A picture containing wheel&#10;&#10;Description automatically generated">
            <a:extLst>
              <a:ext uri="{FF2B5EF4-FFF2-40B4-BE49-F238E27FC236}">
                <a16:creationId xmlns:a16="http://schemas.microsoft.com/office/drawing/2014/main" id="{4C1D3DDA-7456-4B65-804C-075716846C53}"/>
              </a:ext>
            </a:extLst>
          </p:cNvPr>
          <p:cNvPicPr>
            <a:picLocks noChangeAspect="1"/>
          </p:cNvPicPr>
          <p:nvPr/>
        </p:nvPicPr>
        <p:blipFill>
          <a:blip r:embed="rId3"/>
          <a:stretch>
            <a:fillRect/>
          </a:stretch>
        </p:blipFill>
        <p:spPr>
          <a:xfrm>
            <a:off x="855762" y="1383400"/>
            <a:ext cx="805984" cy="805984"/>
          </a:xfrm>
          <a:prstGeom prst="rect">
            <a:avLst/>
          </a:prstGeom>
        </p:spPr>
      </p:pic>
      <p:sp>
        <p:nvSpPr>
          <p:cNvPr id="9" name="Google Shape;302;p42">
            <a:extLst>
              <a:ext uri="{FF2B5EF4-FFF2-40B4-BE49-F238E27FC236}">
                <a16:creationId xmlns:a16="http://schemas.microsoft.com/office/drawing/2014/main" id="{C69C5EC3-F227-4758-BD35-E50B9C003DB4}"/>
              </a:ext>
            </a:extLst>
          </p:cNvPr>
          <p:cNvSpPr txBox="1">
            <a:spLocks/>
          </p:cNvSpPr>
          <p:nvPr/>
        </p:nvSpPr>
        <p:spPr>
          <a:xfrm>
            <a:off x="527750" y="2182823"/>
            <a:ext cx="1337316"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Eclipse IDE</a:t>
            </a:r>
          </a:p>
        </p:txBody>
      </p:sp>
      <p:pic>
        <p:nvPicPr>
          <p:cNvPr id="8" name="Picture 7" descr="A close up of a logo&#10;&#10;Description automatically generated">
            <a:extLst>
              <a:ext uri="{FF2B5EF4-FFF2-40B4-BE49-F238E27FC236}">
                <a16:creationId xmlns:a16="http://schemas.microsoft.com/office/drawing/2014/main" id="{24C0104E-C4E4-4197-AE00-8539CA8371CB}"/>
              </a:ext>
            </a:extLst>
          </p:cNvPr>
          <p:cNvPicPr>
            <a:picLocks noChangeAspect="1"/>
          </p:cNvPicPr>
          <p:nvPr/>
        </p:nvPicPr>
        <p:blipFill>
          <a:blip r:embed="rId4"/>
          <a:stretch>
            <a:fillRect/>
          </a:stretch>
        </p:blipFill>
        <p:spPr>
          <a:xfrm>
            <a:off x="2701419" y="1376837"/>
            <a:ext cx="805985" cy="805985"/>
          </a:xfrm>
          <a:prstGeom prst="rect">
            <a:avLst/>
          </a:prstGeom>
        </p:spPr>
      </p:pic>
      <p:sp>
        <p:nvSpPr>
          <p:cNvPr id="10" name="Google Shape;302;p42">
            <a:extLst>
              <a:ext uri="{FF2B5EF4-FFF2-40B4-BE49-F238E27FC236}">
                <a16:creationId xmlns:a16="http://schemas.microsoft.com/office/drawing/2014/main" id="{DC193D74-8E7D-42B8-AEAF-A00EDAB25AFB}"/>
              </a:ext>
            </a:extLst>
          </p:cNvPr>
          <p:cNvSpPr txBox="1">
            <a:spLocks/>
          </p:cNvSpPr>
          <p:nvPr/>
        </p:nvSpPr>
        <p:spPr>
          <a:xfrm>
            <a:off x="2435754" y="2182822"/>
            <a:ext cx="1337316"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Java JDK</a:t>
            </a:r>
          </a:p>
        </p:txBody>
      </p:sp>
      <p:pic>
        <p:nvPicPr>
          <p:cNvPr id="13" name="Picture 12" descr="A close up of a sign&#10;&#10;Description automatically generated">
            <a:extLst>
              <a:ext uri="{FF2B5EF4-FFF2-40B4-BE49-F238E27FC236}">
                <a16:creationId xmlns:a16="http://schemas.microsoft.com/office/drawing/2014/main" id="{EB88C760-26E2-4225-8818-FFAF0EBDA089}"/>
              </a:ext>
            </a:extLst>
          </p:cNvPr>
          <p:cNvPicPr>
            <a:picLocks noChangeAspect="1"/>
          </p:cNvPicPr>
          <p:nvPr/>
        </p:nvPicPr>
        <p:blipFill>
          <a:blip r:embed="rId5"/>
          <a:stretch>
            <a:fillRect/>
          </a:stretch>
        </p:blipFill>
        <p:spPr>
          <a:xfrm>
            <a:off x="793415" y="3061515"/>
            <a:ext cx="805986" cy="805986"/>
          </a:xfrm>
          <a:prstGeom prst="rect">
            <a:avLst/>
          </a:prstGeom>
        </p:spPr>
      </p:pic>
      <p:pic>
        <p:nvPicPr>
          <p:cNvPr id="15" name="Picture 14" descr="A close up of a sign&#10;&#10;Description automatically generated">
            <a:extLst>
              <a:ext uri="{FF2B5EF4-FFF2-40B4-BE49-F238E27FC236}">
                <a16:creationId xmlns:a16="http://schemas.microsoft.com/office/drawing/2014/main" id="{C2527C2E-F934-4C6F-855E-B18171632222}"/>
              </a:ext>
            </a:extLst>
          </p:cNvPr>
          <p:cNvPicPr>
            <a:picLocks noChangeAspect="1"/>
          </p:cNvPicPr>
          <p:nvPr/>
        </p:nvPicPr>
        <p:blipFill>
          <a:blip r:embed="rId6"/>
          <a:stretch>
            <a:fillRect/>
          </a:stretch>
        </p:blipFill>
        <p:spPr>
          <a:xfrm>
            <a:off x="2701419" y="3061515"/>
            <a:ext cx="805985" cy="805985"/>
          </a:xfrm>
          <a:prstGeom prst="rect">
            <a:avLst/>
          </a:prstGeom>
        </p:spPr>
      </p:pic>
      <p:sp>
        <p:nvSpPr>
          <p:cNvPr id="16" name="Google Shape;302;p42">
            <a:extLst>
              <a:ext uri="{FF2B5EF4-FFF2-40B4-BE49-F238E27FC236}">
                <a16:creationId xmlns:a16="http://schemas.microsoft.com/office/drawing/2014/main" id="{4ACE8940-77E2-4F35-8451-0E6A51689D73}"/>
              </a:ext>
            </a:extLst>
          </p:cNvPr>
          <p:cNvSpPr txBox="1">
            <a:spLocks/>
          </p:cNvSpPr>
          <p:nvPr/>
        </p:nvSpPr>
        <p:spPr>
          <a:xfrm>
            <a:off x="477982" y="3867500"/>
            <a:ext cx="1420905"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PowerPoint</a:t>
            </a:r>
          </a:p>
        </p:txBody>
      </p:sp>
      <p:sp>
        <p:nvSpPr>
          <p:cNvPr id="17" name="Google Shape;302;p42">
            <a:extLst>
              <a:ext uri="{FF2B5EF4-FFF2-40B4-BE49-F238E27FC236}">
                <a16:creationId xmlns:a16="http://schemas.microsoft.com/office/drawing/2014/main" id="{CEB66DE2-5945-4C8E-9B33-ACD0E58AE037}"/>
              </a:ext>
            </a:extLst>
          </p:cNvPr>
          <p:cNvSpPr txBox="1">
            <a:spLocks/>
          </p:cNvSpPr>
          <p:nvPr/>
        </p:nvSpPr>
        <p:spPr>
          <a:xfrm>
            <a:off x="2701419" y="3867499"/>
            <a:ext cx="1031979"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Excel</a:t>
            </a:r>
          </a:p>
        </p:txBody>
      </p:sp>
      <p:pic>
        <p:nvPicPr>
          <p:cNvPr id="21" name="Picture 20" descr="A picture containing food, drawing&#10;&#10;Description automatically generated">
            <a:extLst>
              <a:ext uri="{FF2B5EF4-FFF2-40B4-BE49-F238E27FC236}">
                <a16:creationId xmlns:a16="http://schemas.microsoft.com/office/drawing/2014/main" id="{AEE52AB7-F58F-4373-816F-573C9F53BD1D}"/>
              </a:ext>
            </a:extLst>
          </p:cNvPr>
          <p:cNvPicPr>
            <a:picLocks noChangeAspect="1"/>
          </p:cNvPicPr>
          <p:nvPr/>
        </p:nvPicPr>
        <p:blipFill>
          <a:blip r:embed="rId7"/>
          <a:stretch>
            <a:fillRect/>
          </a:stretch>
        </p:blipFill>
        <p:spPr>
          <a:xfrm>
            <a:off x="5636596" y="1383399"/>
            <a:ext cx="811219" cy="805985"/>
          </a:xfrm>
          <a:prstGeom prst="rect">
            <a:avLst/>
          </a:prstGeom>
        </p:spPr>
      </p:pic>
      <p:pic>
        <p:nvPicPr>
          <p:cNvPr id="23" name="Picture 22" descr="A close up of a logo&#10;&#10;Description automatically generated">
            <a:extLst>
              <a:ext uri="{FF2B5EF4-FFF2-40B4-BE49-F238E27FC236}">
                <a16:creationId xmlns:a16="http://schemas.microsoft.com/office/drawing/2014/main" id="{12E594A2-9AE9-40A4-829C-E00CD650FCC7}"/>
              </a:ext>
            </a:extLst>
          </p:cNvPr>
          <p:cNvPicPr>
            <a:picLocks noChangeAspect="1"/>
          </p:cNvPicPr>
          <p:nvPr/>
        </p:nvPicPr>
        <p:blipFill>
          <a:blip r:embed="rId8"/>
          <a:stretch>
            <a:fillRect/>
          </a:stretch>
        </p:blipFill>
        <p:spPr>
          <a:xfrm>
            <a:off x="7482253" y="1383399"/>
            <a:ext cx="805985" cy="80598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94F5157E-6544-4F11-A28E-A2163504095B}"/>
              </a:ext>
            </a:extLst>
          </p:cNvPr>
          <p:cNvPicPr>
            <a:picLocks noChangeAspect="1"/>
          </p:cNvPicPr>
          <p:nvPr/>
        </p:nvPicPr>
        <p:blipFill>
          <a:blip r:embed="rId9"/>
          <a:stretch>
            <a:fillRect/>
          </a:stretch>
        </p:blipFill>
        <p:spPr>
          <a:xfrm>
            <a:off x="6537606" y="3000299"/>
            <a:ext cx="811218" cy="822131"/>
          </a:xfrm>
          <a:prstGeom prst="rect">
            <a:avLst/>
          </a:prstGeom>
        </p:spPr>
      </p:pic>
      <p:sp>
        <p:nvSpPr>
          <p:cNvPr id="26" name="Google Shape;302;p42">
            <a:extLst>
              <a:ext uri="{FF2B5EF4-FFF2-40B4-BE49-F238E27FC236}">
                <a16:creationId xmlns:a16="http://schemas.microsoft.com/office/drawing/2014/main" id="{9F221499-16EE-4DB7-B871-0576B4AD956F}"/>
              </a:ext>
            </a:extLst>
          </p:cNvPr>
          <p:cNvSpPr txBox="1">
            <a:spLocks/>
          </p:cNvSpPr>
          <p:nvPr/>
        </p:nvSpPr>
        <p:spPr>
          <a:xfrm>
            <a:off x="5533439" y="2182822"/>
            <a:ext cx="1182070"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Swing</a:t>
            </a:r>
          </a:p>
        </p:txBody>
      </p:sp>
      <p:sp>
        <p:nvSpPr>
          <p:cNvPr id="27" name="Google Shape;302;p42">
            <a:extLst>
              <a:ext uri="{FF2B5EF4-FFF2-40B4-BE49-F238E27FC236}">
                <a16:creationId xmlns:a16="http://schemas.microsoft.com/office/drawing/2014/main" id="{D5ABBB0A-82B1-4744-ADBD-EF0EE76B455C}"/>
              </a:ext>
            </a:extLst>
          </p:cNvPr>
          <p:cNvSpPr txBox="1">
            <a:spLocks/>
          </p:cNvSpPr>
          <p:nvPr/>
        </p:nvSpPr>
        <p:spPr>
          <a:xfrm>
            <a:off x="7278934" y="2182822"/>
            <a:ext cx="1337316" cy="6155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Window Builder</a:t>
            </a:r>
          </a:p>
        </p:txBody>
      </p:sp>
      <p:sp>
        <p:nvSpPr>
          <p:cNvPr id="29" name="Google Shape;302;p42">
            <a:extLst>
              <a:ext uri="{FF2B5EF4-FFF2-40B4-BE49-F238E27FC236}">
                <a16:creationId xmlns:a16="http://schemas.microsoft.com/office/drawing/2014/main" id="{D11FB304-AD51-45B5-B493-C31C40364C02}"/>
              </a:ext>
            </a:extLst>
          </p:cNvPr>
          <p:cNvSpPr txBox="1">
            <a:spLocks/>
          </p:cNvSpPr>
          <p:nvPr/>
        </p:nvSpPr>
        <p:spPr>
          <a:xfrm>
            <a:off x="6354614" y="3786735"/>
            <a:ext cx="1337316" cy="8309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Font typeface="Montserrat"/>
              <a:buNone/>
            </a:pPr>
            <a:r>
              <a:rPr lang="en-US" dirty="0"/>
              <a:t>Abstract Window Toolkit</a:t>
            </a:r>
          </a:p>
        </p:txBody>
      </p:sp>
      <p:sp>
        <p:nvSpPr>
          <p:cNvPr id="34" name="Google Shape;303;p42">
            <a:extLst>
              <a:ext uri="{FF2B5EF4-FFF2-40B4-BE49-F238E27FC236}">
                <a16:creationId xmlns:a16="http://schemas.microsoft.com/office/drawing/2014/main" id="{09F32C67-AF20-4702-AE2B-5C2EF35A159E}"/>
              </a:ext>
            </a:extLst>
          </p:cNvPr>
          <p:cNvSpPr txBox="1">
            <a:spLocks/>
          </p:cNvSpPr>
          <p:nvPr/>
        </p:nvSpPr>
        <p:spPr>
          <a:xfrm>
            <a:off x="6124474" y="650837"/>
            <a:ext cx="1637482"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1600" dirty="0">
                <a:solidFill>
                  <a:schemeClr val="bg1"/>
                </a:solidFill>
              </a:rPr>
              <a:t>Tools</a:t>
            </a:r>
          </a:p>
        </p:txBody>
      </p:sp>
      <p:sp>
        <p:nvSpPr>
          <p:cNvPr id="19" name="Rectangle 18"/>
          <p:cNvSpPr/>
          <p:nvPr/>
        </p:nvSpPr>
        <p:spPr>
          <a:xfrm>
            <a:off x="172277" y="138789"/>
            <a:ext cx="542136" cy="307777"/>
          </a:xfrm>
          <a:prstGeom prst="rect">
            <a:avLst/>
          </a:prstGeom>
        </p:spPr>
        <p:txBody>
          <a:bodyPr wrap="none">
            <a:spAutoFit/>
          </a:bodyPr>
          <a:lstStyle/>
          <a:p>
            <a:r>
              <a:rPr lang="en-US" dirty="0" smtClean="0">
                <a:solidFill>
                  <a:schemeClr val="accent1"/>
                </a:solidFill>
              </a:rPr>
              <a:t>06-0</a:t>
            </a:r>
            <a:endParaRPr lang="en-US" dirty="0">
              <a:solidFill>
                <a:schemeClr val="accent1"/>
              </a:solidFill>
            </a:endParaRPr>
          </a:p>
        </p:txBody>
      </p:sp>
    </p:spTree>
    <p:extLst>
      <p:ext uri="{BB962C8B-B14F-4D97-AF65-F5344CB8AC3E}">
        <p14:creationId xmlns:p14="http://schemas.microsoft.com/office/powerpoint/2010/main" val="172127892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1BF5-A5B3-4A17-B331-1B742285BCFC}"/>
              </a:ext>
            </a:extLst>
          </p:cNvPr>
          <p:cNvSpPr>
            <a:spLocks noGrp="1"/>
          </p:cNvSpPr>
          <p:nvPr>
            <p:ph type="ctrTitle"/>
          </p:nvPr>
        </p:nvSpPr>
        <p:spPr>
          <a:xfrm>
            <a:off x="1143000" y="305769"/>
            <a:ext cx="6858000" cy="1790700"/>
          </a:xfrm>
        </p:spPr>
        <p:txBody>
          <a:bodyPr>
            <a:normAutofit/>
          </a:bodyPr>
          <a:lstStyle/>
          <a:p>
            <a:r>
              <a:rPr lang="en-US" dirty="0">
                <a:solidFill>
                  <a:schemeClr val="accent2"/>
                </a:solidFill>
              </a:rPr>
              <a:t>User Interface</a:t>
            </a:r>
            <a:r>
              <a:rPr lang="en-US" dirty="0"/>
              <a:t/>
            </a:r>
            <a:br>
              <a:rPr lang="en-US" dirty="0"/>
            </a:br>
            <a:endParaRPr lang="en-US" dirty="0"/>
          </a:p>
        </p:txBody>
      </p:sp>
      <p:pic>
        <p:nvPicPr>
          <p:cNvPr id="6" name="Picture 5">
            <a:extLst>
              <a:ext uri="{FF2B5EF4-FFF2-40B4-BE49-F238E27FC236}">
                <a16:creationId xmlns:a16="http://schemas.microsoft.com/office/drawing/2014/main" id="{3FD35096-0B31-45C1-978C-BA2C0989B54B}"/>
              </a:ext>
            </a:extLst>
          </p:cNvPr>
          <p:cNvPicPr>
            <a:picLocks noChangeAspect="1"/>
          </p:cNvPicPr>
          <p:nvPr/>
        </p:nvPicPr>
        <p:blipFill>
          <a:blip r:embed="rId2"/>
          <a:stretch>
            <a:fillRect/>
          </a:stretch>
        </p:blipFill>
        <p:spPr>
          <a:xfrm>
            <a:off x="2266657" y="1739265"/>
            <a:ext cx="4610687" cy="3098467"/>
          </a:xfrm>
          <a:prstGeom prst="rect">
            <a:avLst/>
          </a:prstGeom>
        </p:spPr>
      </p:pic>
      <p:sp>
        <p:nvSpPr>
          <p:cNvPr id="4" name="Rectangle 3"/>
          <p:cNvSpPr/>
          <p:nvPr/>
        </p:nvSpPr>
        <p:spPr>
          <a:xfrm>
            <a:off x="172277" y="138789"/>
            <a:ext cx="542136" cy="307777"/>
          </a:xfrm>
          <a:prstGeom prst="rect">
            <a:avLst/>
          </a:prstGeom>
        </p:spPr>
        <p:txBody>
          <a:bodyPr wrap="none">
            <a:spAutoFit/>
          </a:bodyPr>
          <a:lstStyle/>
          <a:p>
            <a:r>
              <a:rPr lang="en-US" dirty="0" smtClean="0">
                <a:solidFill>
                  <a:schemeClr val="accent1"/>
                </a:solidFill>
              </a:rPr>
              <a:t>07-0</a:t>
            </a:r>
            <a:endParaRPr lang="en-US" dirty="0">
              <a:solidFill>
                <a:schemeClr val="accent1"/>
              </a:solidFill>
            </a:endParaRPr>
          </a:p>
        </p:txBody>
      </p:sp>
    </p:spTree>
    <p:extLst>
      <p:ext uri="{BB962C8B-B14F-4D97-AF65-F5344CB8AC3E}">
        <p14:creationId xmlns:p14="http://schemas.microsoft.com/office/powerpoint/2010/main" val="376292132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AE26-3246-4FC5-B68D-A282A989B9C5}"/>
              </a:ext>
            </a:extLst>
          </p:cNvPr>
          <p:cNvSpPr>
            <a:spLocks noGrp="1"/>
          </p:cNvSpPr>
          <p:nvPr>
            <p:ph type="title"/>
          </p:nvPr>
        </p:nvSpPr>
        <p:spPr/>
        <p:txBody>
          <a:bodyPr/>
          <a:lstStyle/>
          <a:p>
            <a:r>
              <a:rPr lang="en-US" dirty="0">
                <a:solidFill>
                  <a:schemeClr val="accent2"/>
                </a:solidFill>
              </a:rPr>
              <a:t>Well Designed</a:t>
            </a:r>
          </a:p>
        </p:txBody>
      </p:sp>
      <p:pic>
        <p:nvPicPr>
          <p:cNvPr id="4" name="Picture 3">
            <a:extLst>
              <a:ext uri="{FF2B5EF4-FFF2-40B4-BE49-F238E27FC236}">
                <a16:creationId xmlns:a16="http://schemas.microsoft.com/office/drawing/2014/main" id="{732AA830-4A29-4F3F-B53A-FCD74DA02DA5}"/>
              </a:ext>
            </a:extLst>
          </p:cNvPr>
          <p:cNvPicPr>
            <a:picLocks noChangeAspect="1"/>
          </p:cNvPicPr>
          <p:nvPr/>
        </p:nvPicPr>
        <p:blipFill>
          <a:blip r:embed="rId2"/>
          <a:stretch>
            <a:fillRect/>
          </a:stretch>
        </p:blipFill>
        <p:spPr>
          <a:xfrm>
            <a:off x="628650" y="2571751"/>
            <a:ext cx="3115110" cy="2093411"/>
          </a:xfrm>
          <a:prstGeom prst="rect">
            <a:avLst/>
          </a:prstGeom>
        </p:spPr>
      </p:pic>
      <p:pic>
        <p:nvPicPr>
          <p:cNvPr id="5" name="Picture 4">
            <a:extLst>
              <a:ext uri="{FF2B5EF4-FFF2-40B4-BE49-F238E27FC236}">
                <a16:creationId xmlns:a16="http://schemas.microsoft.com/office/drawing/2014/main" id="{232AF357-98FF-4F8D-A9FD-66BBAF4534B2}"/>
              </a:ext>
            </a:extLst>
          </p:cNvPr>
          <p:cNvPicPr>
            <a:picLocks noChangeAspect="1"/>
          </p:cNvPicPr>
          <p:nvPr/>
        </p:nvPicPr>
        <p:blipFill>
          <a:blip r:embed="rId3"/>
          <a:stretch>
            <a:fillRect/>
          </a:stretch>
        </p:blipFill>
        <p:spPr>
          <a:xfrm>
            <a:off x="5400242" y="2571751"/>
            <a:ext cx="3115110" cy="2093411"/>
          </a:xfrm>
          <a:prstGeom prst="rect">
            <a:avLst/>
          </a:prstGeom>
        </p:spPr>
      </p:pic>
      <p:sp>
        <p:nvSpPr>
          <p:cNvPr id="6" name="TextBox 5">
            <a:extLst>
              <a:ext uri="{FF2B5EF4-FFF2-40B4-BE49-F238E27FC236}">
                <a16:creationId xmlns:a16="http://schemas.microsoft.com/office/drawing/2014/main" id="{43942CF7-9EE3-496C-B744-D26B6A34FBB5}"/>
              </a:ext>
            </a:extLst>
          </p:cNvPr>
          <p:cNvSpPr txBox="1"/>
          <p:nvPr/>
        </p:nvSpPr>
        <p:spPr>
          <a:xfrm>
            <a:off x="822960" y="1268016"/>
            <a:ext cx="7692390" cy="784830"/>
          </a:xfrm>
          <a:prstGeom prst="rect">
            <a:avLst/>
          </a:prstGeom>
          <a:noFill/>
        </p:spPr>
        <p:txBody>
          <a:bodyPr wrap="square" rtlCol="0">
            <a:spAutoFit/>
          </a:bodyPr>
          <a:lstStyle/>
          <a:p>
            <a:pPr marL="214313" indent="-214313">
              <a:buFont typeface="Arial" panose="020B0604020202020204" pitchFamily="34" charset="0"/>
              <a:buChar char="•"/>
            </a:pPr>
            <a:r>
              <a:rPr lang="en-US" sz="1500" dirty="0"/>
              <a:t>Easy to read</a:t>
            </a:r>
          </a:p>
          <a:p>
            <a:pPr marL="214313" indent="-214313">
              <a:buFont typeface="Arial" panose="020B0604020202020204" pitchFamily="34" charset="0"/>
              <a:buChar char="•"/>
            </a:pPr>
            <a:r>
              <a:rPr lang="en-US" sz="1500" dirty="0"/>
              <a:t>Scrollbars</a:t>
            </a:r>
          </a:p>
          <a:p>
            <a:pPr marL="214313" indent="-214313">
              <a:buFont typeface="Arial" panose="020B0604020202020204" pitchFamily="34" charset="0"/>
              <a:buChar char="•"/>
            </a:pPr>
            <a:r>
              <a:rPr lang="en-US" sz="1500" dirty="0"/>
              <a:t>Pop-ups for adding new cars</a:t>
            </a:r>
          </a:p>
        </p:txBody>
      </p:sp>
      <p:sp>
        <p:nvSpPr>
          <p:cNvPr id="7" name="Rectangle 6"/>
          <p:cNvSpPr/>
          <p:nvPr/>
        </p:nvSpPr>
        <p:spPr>
          <a:xfrm>
            <a:off x="172277" y="138789"/>
            <a:ext cx="542136" cy="307777"/>
          </a:xfrm>
          <a:prstGeom prst="rect">
            <a:avLst/>
          </a:prstGeom>
        </p:spPr>
        <p:txBody>
          <a:bodyPr wrap="none">
            <a:spAutoFit/>
          </a:bodyPr>
          <a:lstStyle/>
          <a:p>
            <a:r>
              <a:rPr lang="en-US" dirty="0" smtClean="0">
                <a:solidFill>
                  <a:schemeClr val="accent1"/>
                </a:solidFill>
              </a:rPr>
              <a:t>07-1</a:t>
            </a:r>
            <a:endParaRPr lang="en-US" dirty="0">
              <a:solidFill>
                <a:schemeClr val="accent1"/>
              </a:solidFill>
            </a:endParaRPr>
          </a:p>
        </p:txBody>
      </p:sp>
    </p:spTree>
    <p:extLst>
      <p:ext uri="{BB962C8B-B14F-4D97-AF65-F5344CB8AC3E}">
        <p14:creationId xmlns:p14="http://schemas.microsoft.com/office/powerpoint/2010/main" val="39702770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76155-EB41-4783-B431-5DB998DDDA25}"/>
              </a:ext>
            </a:extLst>
          </p:cNvPr>
          <p:cNvSpPr>
            <a:spLocks noGrp="1"/>
          </p:cNvSpPr>
          <p:nvPr>
            <p:ph type="title"/>
          </p:nvPr>
        </p:nvSpPr>
        <p:spPr/>
        <p:txBody>
          <a:bodyPr/>
          <a:lstStyle/>
          <a:p>
            <a:r>
              <a:rPr lang="en-US" dirty="0">
                <a:solidFill>
                  <a:schemeClr val="accent2"/>
                </a:solidFill>
              </a:rPr>
              <a:t>Intuitive Design</a:t>
            </a:r>
          </a:p>
        </p:txBody>
      </p:sp>
      <p:pic>
        <p:nvPicPr>
          <p:cNvPr id="4" name="Picture 3">
            <a:extLst>
              <a:ext uri="{FF2B5EF4-FFF2-40B4-BE49-F238E27FC236}">
                <a16:creationId xmlns:a16="http://schemas.microsoft.com/office/drawing/2014/main" id="{6BA93259-D3CF-406C-8F24-EB5ADC3BC4EC}"/>
              </a:ext>
            </a:extLst>
          </p:cNvPr>
          <p:cNvPicPr>
            <a:picLocks noChangeAspect="1"/>
          </p:cNvPicPr>
          <p:nvPr/>
        </p:nvPicPr>
        <p:blipFill>
          <a:blip r:embed="rId2"/>
          <a:stretch>
            <a:fillRect/>
          </a:stretch>
        </p:blipFill>
        <p:spPr>
          <a:xfrm>
            <a:off x="628650" y="2776246"/>
            <a:ext cx="3115110" cy="2093411"/>
          </a:xfrm>
          <a:prstGeom prst="rect">
            <a:avLst/>
          </a:prstGeom>
        </p:spPr>
      </p:pic>
      <p:pic>
        <p:nvPicPr>
          <p:cNvPr id="5" name="Picture 4">
            <a:extLst>
              <a:ext uri="{FF2B5EF4-FFF2-40B4-BE49-F238E27FC236}">
                <a16:creationId xmlns:a16="http://schemas.microsoft.com/office/drawing/2014/main" id="{26ED585C-A45A-4309-ABBD-6E028C7202A9}"/>
              </a:ext>
            </a:extLst>
          </p:cNvPr>
          <p:cNvPicPr>
            <a:picLocks noChangeAspect="1"/>
          </p:cNvPicPr>
          <p:nvPr/>
        </p:nvPicPr>
        <p:blipFill>
          <a:blip r:embed="rId3"/>
          <a:stretch>
            <a:fillRect/>
          </a:stretch>
        </p:blipFill>
        <p:spPr>
          <a:xfrm>
            <a:off x="5400240" y="2776246"/>
            <a:ext cx="3115110" cy="2093411"/>
          </a:xfrm>
          <a:prstGeom prst="rect">
            <a:avLst/>
          </a:prstGeom>
        </p:spPr>
      </p:pic>
      <p:sp>
        <p:nvSpPr>
          <p:cNvPr id="6" name="TextBox 5">
            <a:extLst>
              <a:ext uri="{FF2B5EF4-FFF2-40B4-BE49-F238E27FC236}">
                <a16:creationId xmlns:a16="http://schemas.microsoft.com/office/drawing/2014/main" id="{9E441919-796D-4911-9CFC-1C66C571013E}"/>
              </a:ext>
            </a:extLst>
          </p:cNvPr>
          <p:cNvSpPr txBox="1"/>
          <p:nvPr/>
        </p:nvSpPr>
        <p:spPr>
          <a:xfrm>
            <a:off x="628650" y="1403253"/>
            <a:ext cx="3943350" cy="877163"/>
          </a:xfrm>
          <a:prstGeom prst="rect">
            <a:avLst/>
          </a:prstGeom>
          <a:noFill/>
        </p:spPr>
        <p:txBody>
          <a:bodyPr wrap="square" rtlCol="0">
            <a:spAutoFit/>
          </a:bodyPr>
          <a:lstStyle/>
          <a:p>
            <a:pPr marL="214313" indent="-214313">
              <a:buFont typeface="Arial" panose="020B0604020202020204" pitchFamily="34" charset="0"/>
              <a:buChar char="•"/>
            </a:pPr>
            <a:r>
              <a:rPr lang="en-US" sz="1500" dirty="0"/>
              <a:t>Headers </a:t>
            </a:r>
          </a:p>
          <a:p>
            <a:pPr marL="214313" indent="-214313">
              <a:buFont typeface="Arial" panose="020B0604020202020204" pitchFamily="34" charset="0"/>
              <a:buChar char="•"/>
            </a:pPr>
            <a:r>
              <a:rPr lang="en-US" sz="1500" dirty="0"/>
              <a:t>Descriptions for buttons and dropdowns</a:t>
            </a:r>
          </a:p>
          <a:p>
            <a:pPr marL="214313" indent="-214313">
              <a:buFont typeface="Arial" panose="020B0604020202020204" pitchFamily="34" charset="0"/>
              <a:buChar char="•"/>
            </a:pPr>
            <a:endParaRPr lang="en-US" sz="1050" dirty="0"/>
          </a:p>
          <a:p>
            <a:pPr marL="214313" indent="-214313">
              <a:buFont typeface="Arial" panose="020B0604020202020204" pitchFamily="34" charset="0"/>
              <a:buChar char="•"/>
            </a:pPr>
            <a:endParaRPr lang="en-US" sz="1050" dirty="0"/>
          </a:p>
        </p:txBody>
      </p:sp>
      <p:sp>
        <p:nvSpPr>
          <p:cNvPr id="7" name="Rectangle 6"/>
          <p:cNvSpPr/>
          <p:nvPr/>
        </p:nvSpPr>
        <p:spPr>
          <a:xfrm>
            <a:off x="172277" y="138789"/>
            <a:ext cx="542136" cy="307777"/>
          </a:xfrm>
          <a:prstGeom prst="rect">
            <a:avLst/>
          </a:prstGeom>
        </p:spPr>
        <p:txBody>
          <a:bodyPr wrap="none">
            <a:spAutoFit/>
          </a:bodyPr>
          <a:lstStyle/>
          <a:p>
            <a:r>
              <a:rPr lang="en-US" dirty="0" smtClean="0">
                <a:solidFill>
                  <a:schemeClr val="accent1"/>
                </a:solidFill>
              </a:rPr>
              <a:t>07-2</a:t>
            </a:r>
            <a:endParaRPr lang="en-US" dirty="0">
              <a:solidFill>
                <a:schemeClr val="accent1"/>
              </a:solidFill>
            </a:endParaRPr>
          </a:p>
        </p:txBody>
      </p:sp>
    </p:spTree>
    <p:extLst>
      <p:ext uri="{BB962C8B-B14F-4D97-AF65-F5344CB8AC3E}">
        <p14:creationId xmlns:p14="http://schemas.microsoft.com/office/powerpoint/2010/main" val="384667999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70CE8-F811-44F6-8C0D-B6B00ABF5FDE}"/>
              </a:ext>
            </a:extLst>
          </p:cNvPr>
          <p:cNvSpPr>
            <a:spLocks noGrp="1"/>
          </p:cNvSpPr>
          <p:nvPr>
            <p:ph type="title"/>
          </p:nvPr>
        </p:nvSpPr>
        <p:spPr/>
        <p:txBody>
          <a:bodyPr/>
          <a:lstStyle/>
          <a:p>
            <a:r>
              <a:rPr lang="en-US" dirty="0">
                <a:solidFill>
                  <a:schemeClr val="accent2"/>
                </a:solidFill>
              </a:rPr>
              <a:t>Intuitive Design</a:t>
            </a:r>
          </a:p>
        </p:txBody>
      </p:sp>
      <p:pic>
        <p:nvPicPr>
          <p:cNvPr id="3" name="Picture 2">
            <a:extLst>
              <a:ext uri="{FF2B5EF4-FFF2-40B4-BE49-F238E27FC236}">
                <a16:creationId xmlns:a16="http://schemas.microsoft.com/office/drawing/2014/main" id="{EDB27290-C5BC-4E30-B2BE-37504C5C5926}"/>
              </a:ext>
            </a:extLst>
          </p:cNvPr>
          <p:cNvPicPr>
            <a:picLocks noChangeAspect="1"/>
          </p:cNvPicPr>
          <p:nvPr/>
        </p:nvPicPr>
        <p:blipFill>
          <a:blip r:embed="rId2"/>
          <a:stretch>
            <a:fillRect/>
          </a:stretch>
        </p:blipFill>
        <p:spPr>
          <a:xfrm>
            <a:off x="2791717" y="2262189"/>
            <a:ext cx="3115110" cy="2093411"/>
          </a:xfrm>
          <a:prstGeom prst="rect">
            <a:avLst/>
          </a:prstGeom>
        </p:spPr>
      </p:pic>
      <p:sp>
        <p:nvSpPr>
          <p:cNvPr id="4" name="TextBox 3">
            <a:extLst>
              <a:ext uri="{FF2B5EF4-FFF2-40B4-BE49-F238E27FC236}">
                <a16:creationId xmlns:a16="http://schemas.microsoft.com/office/drawing/2014/main" id="{6EDF108D-BF3A-4FEE-9DA8-C92C9291EAEF}"/>
              </a:ext>
            </a:extLst>
          </p:cNvPr>
          <p:cNvSpPr txBox="1"/>
          <p:nvPr/>
        </p:nvSpPr>
        <p:spPr>
          <a:xfrm>
            <a:off x="628650" y="1268016"/>
            <a:ext cx="7441244" cy="415498"/>
          </a:xfrm>
          <a:prstGeom prst="rect">
            <a:avLst/>
          </a:prstGeom>
          <a:noFill/>
        </p:spPr>
        <p:txBody>
          <a:bodyPr wrap="square" rtlCol="0">
            <a:spAutoFit/>
          </a:bodyPr>
          <a:lstStyle/>
          <a:p>
            <a:pPr marL="214313" indent="-214313">
              <a:buFont typeface="Arial" panose="020B0604020202020204" pitchFamily="34" charset="0"/>
              <a:buChar char="•"/>
            </a:pPr>
            <a:r>
              <a:rPr lang="en-US" sz="1050" dirty="0"/>
              <a:t>Drop downs auto-populate with valid values</a:t>
            </a:r>
          </a:p>
          <a:p>
            <a:pPr marL="214313" indent="-214313">
              <a:buFont typeface="Arial" panose="020B0604020202020204" pitchFamily="34" charset="0"/>
              <a:buChar char="•"/>
            </a:pPr>
            <a:r>
              <a:rPr lang="en-US" sz="1050" dirty="0"/>
              <a:t>Update when adding new vehicles</a:t>
            </a:r>
          </a:p>
        </p:txBody>
      </p:sp>
      <p:sp>
        <p:nvSpPr>
          <p:cNvPr id="5" name="Rectangle 4"/>
          <p:cNvSpPr/>
          <p:nvPr/>
        </p:nvSpPr>
        <p:spPr>
          <a:xfrm>
            <a:off x="172277" y="138789"/>
            <a:ext cx="542136" cy="307777"/>
          </a:xfrm>
          <a:prstGeom prst="rect">
            <a:avLst/>
          </a:prstGeom>
        </p:spPr>
        <p:txBody>
          <a:bodyPr wrap="none">
            <a:spAutoFit/>
          </a:bodyPr>
          <a:lstStyle/>
          <a:p>
            <a:r>
              <a:rPr lang="en-US" dirty="0" smtClean="0">
                <a:solidFill>
                  <a:schemeClr val="accent1"/>
                </a:solidFill>
              </a:rPr>
              <a:t>07-3</a:t>
            </a:r>
            <a:endParaRPr lang="en-US" dirty="0">
              <a:solidFill>
                <a:schemeClr val="accent1"/>
              </a:solidFill>
            </a:endParaRPr>
          </a:p>
        </p:txBody>
      </p:sp>
    </p:spTree>
    <p:extLst>
      <p:ext uri="{BB962C8B-B14F-4D97-AF65-F5344CB8AC3E}">
        <p14:creationId xmlns:p14="http://schemas.microsoft.com/office/powerpoint/2010/main" val="351401175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Product Side</a:t>
            </a:r>
            <a:endParaRPr dirty="0"/>
          </a:p>
        </p:txBody>
      </p:sp>
      <p:sp>
        <p:nvSpPr>
          <p:cNvPr id="302" name="Google Shape;302;p42"/>
          <p:cNvSpPr txBox="1">
            <a:spLocks noGrp="1"/>
          </p:cNvSpPr>
          <p:nvPr>
            <p:ph type="body" idx="2"/>
          </p:nvPr>
        </p:nvSpPr>
        <p:spPr>
          <a:xfrm>
            <a:off x="722325" y="1858300"/>
            <a:ext cx="3837000" cy="2673300"/>
          </a:xfrm>
          <a:prstGeom prst="rect">
            <a:avLst/>
          </a:prstGeom>
        </p:spPr>
        <p:txBody>
          <a:bodyPr spcFirstLastPara="1" wrap="square" lIns="91425" tIns="91425" rIns="91425" bIns="91425" anchor="t" anchorCtr="0">
            <a:noAutofit/>
          </a:bodyPr>
          <a:lstStyle/>
          <a:p>
            <a:pPr marL="139700" lvl="0" indent="0">
              <a:buNone/>
            </a:pPr>
            <a:endParaRPr lang="en-US" dirty="0"/>
          </a:p>
          <a:p>
            <a:pPr lvl="0"/>
            <a:r>
              <a:rPr lang="en-US" dirty="0" smtClean="0"/>
              <a:t>As a consumer, we all took into consideration of what we look for when searching for a </a:t>
            </a:r>
            <a:r>
              <a:rPr lang="en-US" dirty="0" smtClean="0"/>
              <a:t>car</a:t>
            </a:r>
          </a:p>
          <a:p>
            <a:pPr lvl="0"/>
            <a:endParaRPr lang="en-US" dirty="0"/>
          </a:p>
          <a:p>
            <a:pPr lvl="0"/>
            <a:r>
              <a:rPr lang="en-US" dirty="0" smtClean="0"/>
              <a:t>Also what is visually appealing to the eye. App color, placement, search ability, individual frames vs the same frame. </a:t>
            </a:r>
            <a:endParaRPr lang="en-US" dirty="0" smtClean="0"/>
          </a:p>
        </p:txBody>
      </p:sp>
      <p:sp>
        <p:nvSpPr>
          <p:cNvPr id="303" name="Google Shape;303;p42"/>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Attention To Detail</a:t>
            </a:r>
            <a:endParaRPr dirty="0"/>
          </a:p>
        </p:txBody>
      </p:sp>
      <p:pic>
        <p:nvPicPr>
          <p:cNvPr id="304" name="Google Shape;304;p42"/>
          <p:cNvPicPr preferRelativeResize="0"/>
          <p:nvPr/>
        </p:nvPicPr>
        <p:blipFill rotWithShape="1">
          <a:blip r:embed="rId3">
            <a:alphaModFix/>
          </a:blip>
          <a:srcRect l="13222" r="6204"/>
          <a:stretch/>
        </p:blipFill>
        <p:spPr>
          <a:xfrm>
            <a:off x="4885924" y="1615625"/>
            <a:ext cx="4258080" cy="3527875"/>
          </a:xfrm>
          <a:prstGeom prst="rect">
            <a:avLst/>
          </a:prstGeom>
          <a:noFill/>
          <a:ln>
            <a:noFill/>
          </a:ln>
        </p:spPr>
      </p:pic>
      <p:sp>
        <p:nvSpPr>
          <p:cNvPr id="305" name="Google Shape;305;p42"/>
          <p:cNvSpPr/>
          <p:nvPr/>
        </p:nvSpPr>
        <p:spPr>
          <a:xfrm>
            <a:off x="4885924" y="1615500"/>
            <a:ext cx="4258200" cy="35280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p:cNvSpPr/>
          <p:nvPr/>
        </p:nvSpPr>
        <p:spPr>
          <a:xfrm>
            <a:off x="172277" y="138789"/>
            <a:ext cx="542136" cy="307777"/>
          </a:xfrm>
          <a:prstGeom prst="rect">
            <a:avLst/>
          </a:prstGeom>
        </p:spPr>
        <p:txBody>
          <a:bodyPr wrap="none">
            <a:spAutoFit/>
          </a:bodyPr>
          <a:lstStyle/>
          <a:p>
            <a:r>
              <a:rPr lang="en-US" dirty="0" smtClean="0">
                <a:solidFill>
                  <a:schemeClr val="accent1"/>
                </a:solidFill>
              </a:rPr>
              <a:t>08-0</a:t>
            </a:r>
            <a:endParaRPr lang="en-US" dirty="0">
              <a:solidFill>
                <a:schemeClr val="accent1"/>
              </a:solidFill>
            </a:endParaRPr>
          </a:p>
        </p:txBody>
      </p:sp>
    </p:spTree>
    <p:extLst>
      <p:ext uri="{BB962C8B-B14F-4D97-AF65-F5344CB8AC3E}">
        <p14:creationId xmlns:p14="http://schemas.microsoft.com/office/powerpoint/2010/main" val="53558436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Attention to </a:t>
            </a:r>
            <a:r>
              <a:rPr lang="en" dirty="0" smtClean="0"/>
              <a:t>Detail </a:t>
            </a:r>
            <a:endParaRPr dirty="0"/>
          </a:p>
        </p:txBody>
      </p:sp>
      <p:sp>
        <p:nvSpPr>
          <p:cNvPr id="666" name="Google Shape;666;p58"/>
          <p:cNvSpPr txBox="1">
            <a:spLocks noGrp="1"/>
          </p:cNvSpPr>
          <p:nvPr>
            <p:ph type="ctrTitle" idx="2"/>
          </p:nvPr>
        </p:nvSpPr>
        <p:spPr>
          <a:xfrm>
            <a:off x="1058850" y="1319949"/>
            <a:ext cx="20445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Time Management</a:t>
            </a:r>
            <a:endParaRPr dirty="0"/>
          </a:p>
        </p:txBody>
      </p:sp>
      <p:sp>
        <p:nvSpPr>
          <p:cNvPr id="667" name="Google Shape;667;p58"/>
          <p:cNvSpPr txBox="1">
            <a:spLocks noGrp="1"/>
          </p:cNvSpPr>
          <p:nvPr>
            <p:ph type="subTitle" idx="1"/>
          </p:nvPr>
        </p:nvSpPr>
        <p:spPr>
          <a:xfrm>
            <a:off x="1058850" y="1943250"/>
            <a:ext cx="2044500" cy="8643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S</a:t>
            </a:r>
            <a:r>
              <a:rPr lang="en-US" dirty="0" smtClean="0"/>
              <a:t>etting </a:t>
            </a:r>
            <a:r>
              <a:rPr lang="en-US" dirty="0"/>
              <a:t>goals, prioritizing your goals, </a:t>
            </a:r>
            <a:r>
              <a:rPr lang="en-US" dirty="0" smtClean="0"/>
              <a:t>planning, creating  </a:t>
            </a:r>
            <a:r>
              <a:rPr lang="en-US" dirty="0"/>
              <a:t>a schedule</a:t>
            </a:r>
            <a:endParaRPr dirty="0"/>
          </a:p>
        </p:txBody>
      </p:sp>
      <p:sp>
        <p:nvSpPr>
          <p:cNvPr id="668" name="Google Shape;668;p58"/>
          <p:cNvSpPr txBox="1">
            <a:spLocks noGrp="1"/>
          </p:cNvSpPr>
          <p:nvPr>
            <p:ph type="ctrTitle" idx="3"/>
          </p:nvPr>
        </p:nvSpPr>
        <p:spPr>
          <a:xfrm>
            <a:off x="3549750" y="1319949"/>
            <a:ext cx="20445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Organized</a:t>
            </a:r>
            <a:endParaRPr dirty="0"/>
          </a:p>
        </p:txBody>
      </p:sp>
      <p:sp>
        <p:nvSpPr>
          <p:cNvPr id="669" name="Google Shape;669;p58"/>
          <p:cNvSpPr txBox="1">
            <a:spLocks noGrp="1"/>
          </p:cNvSpPr>
          <p:nvPr>
            <p:ph type="subTitle" idx="4"/>
          </p:nvPr>
        </p:nvSpPr>
        <p:spPr>
          <a:xfrm>
            <a:off x="3549750" y="1943250"/>
            <a:ext cx="2044500" cy="8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Daily contact, </a:t>
            </a:r>
            <a:r>
              <a:rPr lang="en-US" dirty="0" smtClean="0"/>
              <a:t>management software, Master branch managed/cleanup  daily of only necessary documents</a:t>
            </a:r>
            <a:endParaRPr dirty="0"/>
          </a:p>
          <a:p>
            <a:pPr marL="0" lvl="0" indent="0" algn="ctr" rtl="0">
              <a:spcBef>
                <a:spcPts val="0"/>
              </a:spcBef>
              <a:spcAft>
                <a:spcPts val="0"/>
              </a:spcAft>
              <a:buNone/>
            </a:pPr>
            <a:endParaRPr dirty="0"/>
          </a:p>
        </p:txBody>
      </p:sp>
      <p:sp>
        <p:nvSpPr>
          <p:cNvPr id="670" name="Google Shape;670;p58"/>
          <p:cNvSpPr txBox="1">
            <a:spLocks noGrp="1"/>
          </p:cNvSpPr>
          <p:nvPr>
            <p:ph type="ctrTitle" idx="5"/>
          </p:nvPr>
        </p:nvSpPr>
        <p:spPr>
          <a:xfrm>
            <a:off x="6040650" y="1319949"/>
            <a:ext cx="20445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Accuracy/</a:t>
            </a:r>
            <a:br>
              <a:rPr lang="en" dirty="0" smtClean="0"/>
            </a:br>
            <a:r>
              <a:rPr lang="en" dirty="0" smtClean="0"/>
              <a:t>Technical </a:t>
            </a:r>
            <a:endParaRPr dirty="0"/>
          </a:p>
        </p:txBody>
      </p:sp>
      <p:sp>
        <p:nvSpPr>
          <p:cNvPr id="671" name="Google Shape;671;p58"/>
          <p:cNvSpPr txBox="1">
            <a:spLocks noGrp="1"/>
          </p:cNvSpPr>
          <p:nvPr>
            <p:ph type="subTitle" idx="6"/>
          </p:nvPr>
        </p:nvSpPr>
        <p:spPr>
          <a:xfrm>
            <a:off x="6040650" y="1943250"/>
            <a:ext cx="2044500" cy="8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Familiarity with Java/programming language.</a:t>
            </a:r>
          </a:p>
          <a:p>
            <a:pPr marL="0" lvl="0" indent="0" algn="ctr" rtl="0">
              <a:spcBef>
                <a:spcPts val="0"/>
              </a:spcBef>
              <a:spcAft>
                <a:spcPts val="0"/>
              </a:spcAft>
              <a:buClr>
                <a:schemeClr val="dk1"/>
              </a:buClr>
              <a:buSzPts val="1100"/>
              <a:buFont typeface="Arial"/>
              <a:buNone/>
            </a:pPr>
            <a:r>
              <a:rPr lang="en-US" dirty="0" smtClean="0"/>
              <a:t>Trials of different situation tested to ensure the system was running as it should</a:t>
            </a:r>
            <a:endParaRPr dirty="0"/>
          </a:p>
          <a:p>
            <a:pPr marL="0" lvl="0" indent="0" algn="ctr" rtl="0">
              <a:spcBef>
                <a:spcPts val="0"/>
              </a:spcBef>
              <a:spcAft>
                <a:spcPts val="0"/>
              </a:spcAft>
              <a:buNone/>
            </a:pPr>
            <a:endParaRPr dirty="0"/>
          </a:p>
        </p:txBody>
      </p:sp>
      <p:cxnSp>
        <p:nvCxnSpPr>
          <p:cNvPr id="678" name="Google Shape;678;p58"/>
          <p:cNvCxnSpPr/>
          <p:nvPr/>
        </p:nvCxnSpPr>
        <p:spPr>
          <a:xfrm>
            <a:off x="3326500" y="1597925"/>
            <a:ext cx="0" cy="2850000"/>
          </a:xfrm>
          <a:prstGeom prst="straightConnector1">
            <a:avLst/>
          </a:prstGeom>
          <a:noFill/>
          <a:ln w="9525" cap="flat" cmpd="sng">
            <a:solidFill>
              <a:schemeClr val="accent1"/>
            </a:solidFill>
            <a:prstDash val="solid"/>
            <a:round/>
            <a:headEnd type="none" w="med" len="med"/>
            <a:tailEnd type="none" w="med" len="med"/>
          </a:ln>
        </p:spPr>
      </p:cxnSp>
      <p:cxnSp>
        <p:nvCxnSpPr>
          <p:cNvPr id="679" name="Google Shape;679;p58"/>
          <p:cNvCxnSpPr/>
          <p:nvPr/>
        </p:nvCxnSpPr>
        <p:spPr>
          <a:xfrm>
            <a:off x="5817600" y="1597925"/>
            <a:ext cx="0" cy="2850000"/>
          </a:xfrm>
          <a:prstGeom prst="straightConnector1">
            <a:avLst/>
          </a:prstGeom>
          <a:noFill/>
          <a:ln w="9525" cap="flat" cmpd="sng">
            <a:solidFill>
              <a:schemeClr val="accent1"/>
            </a:solidFill>
            <a:prstDash val="solid"/>
            <a:round/>
            <a:headEnd type="none" w="med" len="med"/>
            <a:tailEnd type="none" w="med" len="med"/>
          </a:ln>
        </p:spPr>
      </p:cxnSp>
      <p:sp>
        <p:nvSpPr>
          <p:cNvPr id="20" name="Rectangle 19"/>
          <p:cNvSpPr/>
          <p:nvPr/>
        </p:nvSpPr>
        <p:spPr>
          <a:xfrm>
            <a:off x="172277" y="138789"/>
            <a:ext cx="542136" cy="307777"/>
          </a:xfrm>
          <a:prstGeom prst="rect">
            <a:avLst/>
          </a:prstGeom>
        </p:spPr>
        <p:txBody>
          <a:bodyPr wrap="none">
            <a:spAutoFit/>
          </a:bodyPr>
          <a:lstStyle/>
          <a:p>
            <a:r>
              <a:rPr lang="en-US" dirty="0" smtClean="0">
                <a:solidFill>
                  <a:schemeClr val="accent1"/>
                </a:solidFill>
              </a:rPr>
              <a:t>08-1</a:t>
            </a:r>
            <a:endParaRPr lang="en-US" dirty="0">
              <a:solidFill>
                <a:schemeClr val="accent1"/>
              </a:solidFill>
            </a:endParaRPr>
          </a:p>
        </p:txBody>
      </p:sp>
      <p:sp>
        <p:nvSpPr>
          <p:cNvPr id="21" name="Google Shape;301;p42"/>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Skills and Attributes</a:t>
            </a:r>
            <a:endParaRP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TEAMWORK </a:t>
            </a:r>
            <a:endParaRPr lang="en-US" b="1" dirty="0"/>
          </a:p>
        </p:txBody>
      </p:sp>
      <p:sp>
        <p:nvSpPr>
          <p:cNvPr id="3" name="Subtitle 2"/>
          <p:cNvSpPr>
            <a:spLocks noGrp="1"/>
          </p:cNvSpPr>
          <p:nvPr>
            <p:ph type="subTitle" idx="1"/>
          </p:nvPr>
        </p:nvSpPr>
        <p:spPr>
          <a:xfrm>
            <a:off x="755073" y="1579417"/>
            <a:ext cx="7405254" cy="2450757"/>
          </a:xfrm>
        </p:spPr>
        <p:txBody>
          <a:bodyPr/>
          <a:lstStyle/>
          <a:p>
            <a:pPr algn="l">
              <a:buFont typeface="Arial" panose="020B0604020202020204" pitchFamily="34" charset="0"/>
              <a:buChar char="•"/>
            </a:pPr>
            <a:r>
              <a:rPr lang="en-US" dirty="0" smtClean="0"/>
              <a:t>After the first 2 weeks, we found that each team member had a vital set of different skills to make this project a success</a:t>
            </a:r>
          </a:p>
          <a:p>
            <a:pPr algn="l">
              <a:buFont typeface="Arial" panose="020B0604020202020204" pitchFamily="34" charset="0"/>
              <a:buChar char="•"/>
            </a:pPr>
            <a:endParaRPr lang="en-US" dirty="0"/>
          </a:p>
          <a:p>
            <a:pPr algn="l">
              <a:buFont typeface="Arial" panose="020B0604020202020204" pitchFamily="34" charset="0"/>
              <a:buChar char="•"/>
            </a:pPr>
            <a:r>
              <a:rPr lang="en-US" dirty="0" smtClean="0"/>
              <a:t>Everyone</a:t>
            </a:r>
            <a:r>
              <a:rPr lang="en-US" dirty="0"/>
              <a:t> </a:t>
            </a:r>
            <a:r>
              <a:rPr lang="en-US" dirty="0" smtClean="0"/>
              <a:t>put their </a:t>
            </a:r>
            <a:r>
              <a:rPr lang="en-US" dirty="0"/>
              <a:t>strengths forward, holding themselves accountable, and </a:t>
            </a:r>
            <a:r>
              <a:rPr lang="en-US" dirty="0" smtClean="0"/>
              <a:t>were </a:t>
            </a:r>
            <a:r>
              <a:rPr lang="en-US" dirty="0"/>
              <a:t>not afraid to ask for help since they respect one another.</a:t>
            </a:r>
            <a:endParaRPr lang="en-US" dirty="0" smtClean="0"/>
          </a:p>
          <a:p>
            <a:pPr marL="114300" indent="0" algn="l"/>
            <a:endParaRPr lang="en-US" dirty="0" smtClean="0"/>
          </a:p>
          <a:p>
            <a:pPr algn="l">
              <a:buFont typeface="Arial" panose="020B0604020202020204" pitchFamily="34" charset="0"/>
              <a:buChar char="•"/>
            </a:pPr>
            <a:r>
              <a:rPr lang="en-US" dirty="0" smtClean="0"/>
              <a:t>Poor communication is the leading cause of failed projects, in the beginning we did have our moments but in the end everyone on the team went above and beyond what was expected </a:t>
            </a:r>
            <a:endParaRPr lang="en-US" dirty="0"/>
          </a:p>
        </p:txBody>
      </p:sp>
      <p:sp>
        <p:nvSpPr>
          <p:cNvPr id="4" name="Rectangle 3"/>
          <p:cNvSpPr/>
          <p:nvPr/>
        </p:nvSpPr>
        <p:spPr>
          <a:xfrm>
            <a:off x="172277" y="138789"/>
            <a:ext cx="542136" cy="307777"/>
          </a:xfrm>
          <a:prstGeom prst="rect">
            <a:avLst/>
          </a:prstGeom>
        </p:spPr>
        <p:txBody>
          <a:bodyPr wrap="none">
            <a:spAutoFit/>
          </a:bodyPr>
          <a:lstStyle/>
          <a:p>
            <a:r>
              <a:rPr lang="en-US" dirty="0" smtClean="0">
                <a:solidFill>
                  <a:schemeClr val="accent1"/>
                </a:solidFill>
              </a:rPr>
              <a:t>09-0</a:t>
            </a:r>
            <a:endParaRPr lang="en-US" dirty="0">
              <a:solidFill>
                <a:schemeClr val="accent1"/>
              </a:solidFill>
            </a:endParaRPr>
          </a:p>
        </p:txBody>
      </p:sp>
    </p:spTree>
    <p:extLst>
      <p:ext uri="{BB962C8B-B14F-4D97-AF65-F5344CB8AC3E}">
        <p14:creationId xmlns:p14="http://schemas.microsoft.com/office/powerpoint/2010/main" val="15221568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idx="2"/>
          </p:nvPr>
        </p:nvSpPr>
        <p:spPr>
          <a:xfrm>
            <a:off x="818173" y="374684"/>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82" name="Google Shape;182;p33"/>
          <p:cNvSpPr txBox="1">
            <a:spLocks noGrp="1"/>
          </p:cNvSpPr>
          <p:nvPr>
            <p:ph type="ctrTitle"/>
          </p:nvPr>
        </p:nvSpPr>
        <p:spPr>
          <a:xfrm>
            <a:off x="2812475" y="391695"/>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Decision-Making</a:t>
            </a:r>
            <a:endParaRPr dirty="0"/>
          </a:p>
        </p:txBody>
      </p:sp>
      <p:sp>
        <p:nvSpPr>
          <p:cNvPr id="183" name="Google Shape;183;p33"/>
          <p:cNvSpPr txBox="1">
            <a:spLocks noGrp="1"/>
          </p:cNvSpPr>
          <p:nvPr>
            <p:ph type="subTitle" idx="1"/>
          </p:nvPr>
        </p:nvSpPr>
        <p:spPr>
          <a:xfrm>
            <a:off x="5267075" y="500219"/>
            <a:ext cx="2454600" cy="5452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Logic and formulas used</a:t>
            </a:r>
            <a:endParaRPr dirty="0"/>
          </a:p>
        </p:txBody>
      </p:sp>
      <p:sp>
        <p:nvSpPr>
          <p:cNvPr id="184" name="Google Shape;184;p33"/>
          <p:cNvSpPr txBox="1">
            <a:spLocks noGrp="1"/>
          </p:cNvSpPr>
          <p:nvPr>
            <p:ph type="ctrTitle" idx="3"/>
          </p:nvPr>
        </p:nvSpPr>
        <p:spPr>
          <a:xfrm>
            <a:off x="2836721" y="1932807"/>
            <a:ext cx="2513859" cy="5834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Output</a:t>
            </a:r>
            <a:endParaRPr dirty="0"/>
          </a:p>
        </p:txBody>
      </p:sp>
      <p:sp>
        <p:nvSpPr>
          <p:cNvPr id="185" name="Google Shape;185;p33"/>
          <p:cNvSpPr txBox="1">
            <a:spLocks noGrp="1"/>
          </p:cNvSpPr>
          <p:nvPr>
            <p:ph type="subTitle" idx="4"/>
          </p:nvPr>
        </p:nvSpPr>
        <p:spPr>
          <a:xfrm>
            <a:off x="5267075" y="1820887"/>
            <a:ext cx="2454600" cy="7222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Purpose</a:t>
            </a:r>
            <a:endParaRPr dirty="0"/>
          </a:p>
        </p:txBody>
      </p:sp>
      <p:sp>
        <p:nvSpPr>
          <p:cNvPr id="186" name="Google Shape;186;p33"/>
          <p:cNvSpPr txBox="1">
            <a:spLocks noGrp="1"/>
          </p:cNvSpPr>
          <p:nvPr>
            <p:ph type="title" idx="5"/>
          </p:nvPr>
        </p:nvSpPr>
        <p:spPr>
          <a:xfrm>
            <a:off x="884354" y="2012078"/>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03</a:t>
            </a:r>
            <a:endParaRPr dirty="0"/>
          </a:p>
        </p:txBody>
      </p:sp>
      <p:sp>
        <p:nvSpPr>
          <p:cNvPr id="187" name="Google Shape;187;p33"/>
          <p:cNvSpPr txBox="1">
            <a:spLocks noGrp="1"/>
          </p:cNvSpPr>
          <p:nvPr>
            <p:ph type="ctrTitle" idx="6"/>
          </p:nvPr>
        </p:nvSpPr>
        <p:spPr>
          <a:xfrm>
            <a:off x="2868273" y="2725829"/>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Output</a:t>
            </a:r>
            <a:endParaRPr dirty="0"/>
          </a:p>
        </p:txBody>
      </p:sp>
      <p:sp>
        <p:nvSpPr>
          <p:cNvPr id="188" name="Google Shape;188;p33"/>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Organization/design</a:t>
            </a:r>
            <a:endParaRPr dirty="0"/>
          </a:p>
        </p:txBody>
      </p:sp>
      <p:sp>
        <p:nvSpPr>
          <p:cNvPr id="189" name="Google Shape;189;p33"/>
          <p:cNvSpPr txBox="1">
            <a:spLocks noGrp="1"/>
          </p:cNvSpPr>
          <p:nvPr>
            <p:ph type="title" idx="8"/>
          </p:nvPr>
        </p:nvSpPr>
        <p:spPr>
          <a:xfrm>
            <a:off x="918915" y="2859369"/>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04</a:t>
            </a:r>
            <a:endParaRPr dirty="0"/>
          </a:p>
        </p:txBody>
      </p:sp>
      <p:sp>
        <p:nvSpPr>
          <p:cNvPr id="190" name="Google Shape;190;p33"/>
          <p:cNvSpPr txBox="1">
            <a:spLocks noGrp="1"/>
          </p:cNvSpPr>
          <p:nvPr>
            <p:ph type="ctrTitle" idx="9"/>
          </p:nvPr>
        </p:nvSpPr>
        <p:spPr>
          <a:xfrm>
            <a:off x="2895980" y="3617012"/>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Hardware</a:t>
            </a:r>
            <a:endParaRPr dirty="0"/>
          </a:p>
        </p:txBody>
      </p:sp>
      <p:sp>
        <p:nvSpPr>
          <p:cNvPr id="191" name="Google Shape;191;p33"/>
          <p:cNvSpPr txBox="1">
            <a:spLocks noGrp="1"/>
          </p:cNvSpPr>
          <p:nvPr>
            <p:ph type="subTitle" idx="13"/>
          </p:nvPr>
        </p:nvSpPr>
        <p:spPr>
          <a:xfrm>
            <a:off x="5267075" y="3754370"/>
            <a:ext cx="2454600" cy="708501"/>
          </a:xfrm>
          <a:prstGeom prst="rect">
            <a:avLst/>
          </a:prstGeom>
        </p:spPr>
        <p:txBody>
          <a:bodyPr spcFirstLastPara="1" wrap="square" lIns="91425" tIns="91425" rIns="91425" bIns="91425" anchor="b" anchorCtr="0">
            <a:noAutofit/>
          </a:bodyPr>
          <a:lstStyle/>
          <a:p>
            <a:pPr marL="0" indent="0">
              <a:buClr>
                <a:schemeClr val="dk1"/>
              </a:buClr>
              <a:buSzPts val="1100"/>
            </a:pPr>
            <a:endParaRPr lang="en-US" dirty="0" smtClean="0"/>
          </a:p>
          <a:p>
            <a:pPr marL="0" indent="0">
              <a:buClr>
                <a:schemeClr val="dk1"/>
              </a:buClr>
              <a:buSzPts val="1100"/>
            </a:pPr>
            <a:endParaRPr lang="en-US" dirty="0"/>
          </a:p>
          <a:p>
            <a:pPr marL="0" indent="0">
              <a:buClr>
                <a:schemeClr val="dk1"/>
              </a:buClr>
              <a:buSzPts val="1100"/>
            </a:pPr>
            <a:r>
              <a:rPr lang="en-US" dirty="0" smtClean="0"/>
              <a:t>What’s </a:t>
            </a:r>
            <a:r>
              <a:rPr lang="en-US" dirty="0"/>
              <a:t>included</a:t>
            </a:r>
          </a:p>
          <a:p>
            <a:pPr marL="0" lvl="0" indent="0" algn="l" rtl="0">
              <a:spcBef>
                <a:spcPts val="0"/>
              </a:spcBef>
              <a:spcAft>
                <a:spcPts val="0"/>
              </a:spcAft>
              <a:buClr>
                <a:schemeClr val="dk1"/>
              </a:buClr>
              <a:buSzPts val="1100"/>
              <a:buFont typeface="Arial"/>
              <a:buNone/>
            </a:pPr>
            <a:endParaRPr dirty="0"/>
          </a:p>
        </p:txBody>
      </p:sp>
      <p:sp>
        <p:nvSpPr>
          <p:cNvPr id="192" name="Google Shape;192;p33"/>
          <p:cNvSpPr txBox="1">
            <a:spLocks noGrp="1"/>
          </p:cNvSpPr>
          <p:nvPr>
            <p:ph type="title" idx="14"/>
          </p:nvPr>
        </p:nvSpPr>
        <p:spPr>
          <a:xfrm>
            <a:off x="918915" y="376384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05</a:t>
            </a:r>
            <a:endParaRPr dirty="0"/>
          </a:p>
        </p:txBody>
      </p:sp>
      <p:sp>
        <p:nvSpPr>
          <p:cNvPr id="14" name="Google Shape;181;p33"/>
          <p:cNvSpPr txBox="1">
            <a:spLocks/>
          </p:cNvSpPr>
          <p:nvPr/>
        </p:nvSpPr>
        <p:spPr>
          <a:xfrm>
            <a:off x="888986" y="1164788"/>
            <a:ext cx="1526100" cy="65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1pPr>
            <a:lvl2pPr marR="0" lvl="1"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2pPr>
            <a:lvl3pPr marR="0" lvl="2"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3pPr>
            <a:lvl4pPr marR="0" lvl="3"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4pPr>
            <a:lvl5pPr marR="0" lvl="4"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5pPr>
            <a:lvl6pPr marR="0" lvl="5"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6pPr>
            <a:lvl7pPr marR="0" lvl="6"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7pPr>
            <a:lvl8pPr marR="0" lvl="7"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8pPr>
            <a:lvl9pPr marR="0" lvl="8"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9pPr>
          </a:lstStyle>
          <a:p>
            <a:r>
              <a:rPr lang="en" dirty="0" smtClean="0"/>
              <a:t>02</a:t>
            </a:r>
            <a:endParaRPr lang="en" dirty="0"/>
          </a:p>
        </p:txBody>
      </p:sp>
      <p:sp>
        <p:nvSpPr>
          <p:cNvPr id="15" name="Google Shape;183;p33"/>
          <p:cNvSpPr txBox="1">
            <a:spLocks/>
          </p:cNvSpPr>
          <p:nvPr/>
        </p:nvSpPr>
        <p:spPr>
          <a:xfrm>
            <a:off x="5315566" y="1202594"/>
            <a:ext cx="2454600" cy="5730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dirty="0" smtClean="0"/>
              <a:t>Meets project requirements</a:t>
            </a:r>
            <a:endParaRPr lang="en-US" dirty="0"/>
          </a:p>
        </p:txBody>
      </p:sp>
      <p:sp>
        <p:nvSpPr>
          <p:cNvPr id="16" name="Google Shape;182;p33"/>
          <p:cNvSpPr txBox="1">
            <a:spLocks/>
          </p:cNvSpPr>
          <p:nvPr/>
        </p:nvSpPr>
        <p:spPr>
          <a:xfrm>
            <a:off x="2836721" y="1220516"/>
            <a:ext cx="2454600" cy="5730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9pPr>
          </a:lstStyle>
          <a:p>
            <a:r>
              <a:rPr lang="en-US" dirty="0" smtClean="0"/>
              <a:t>Database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TEAMWORK</a:t>
            </a:r>
            <a:endParaRPr dirty="0"/>
          </a:p>
        </p:txBody>
      </p:sp>
      <p:sp>
        <p:nvSpPr>
          <p:cNvPr id="225" name="Google Shape;225;p37"/>
          <p:cNvSpPr txBox="1">
            <a:spLocks noGrp="1"/>
          </p:cNvSpPr>
          <p:nvPr>
            <p:ph type="ctrTitle" idx="2"/>
          </p:nvPr>
        </p:nvSpPr>
        <p:spPr>
          <a:xfrm>
            <a:off x="578975" y="2150075"/>
            <a:ext cx="1858200" cy="563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Heather Ryan -</a:t>
            </a:r>
            <a:r>
              <a:rPr lang="en" b="0" dirty="0"/>
              <a:t>Project Manager</a:t>
            </a:r>
            <a:endParaRPr dirty="0"/>
          </a:p>
        </p:txBody>
      </p:sp>
      <p:sp>
        <p:nvSpPr>
          <p:cNvPr id="226" name="Google Shape;226;p37"/>
          <p:cNvSpPr txBox="1">
            <a:spLocks noGrp="1"/>
          </p:cNvSpPr>
          <p:nvPr>
            <p:ph type="subTitle" idx="1"/>
          </p:nvPr>
        </p:nvSpPr>
        <p:spPr>
          <a:xfrm>
            <a:off x="578975" y="2773377"/>
            <a:ext cx="1858200" cy="86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t>Leo Parker-</a:t>
            </a:r>
            <a:r>
              <a:rPr lang="en" dirty="0"/>
              <a:t> R &amp; D, GUI setup, coding </a:t>
            </a:r>
            <a:endParaRPr b="1" dirty="0"/>
          </a:p>
        </p:txBody>
      </p:sp>
      <p:sp>
        <p:nvSpPr>
          <p:cNvPr id="227" name="Google Shape;227;p37"/>
          <p:cNvSpPr txBox="1">
            <a:spLocks noGrp="1"/>
          </p:cNvSpPr>
          <p:nvPr>
            <p:ph type="ctrTitle" idx="3"/>
          </p:nvPr>
        </p:nvSpPr>
        <p:spPr>
          <a:xfrm>
            <a:off x="6680341" y="1701756"/>
            <a:ext cx="1858200" cy="1327720"/>
          </a:xfrm>
          <a:prstGeom prst="rect">
            <a:avLst/>
          </a:prstGeom>
        </p:spPr>
        <p:txBody>
          <a:bodyPr spcFirstLastPara="1" wrap="square" lIns="91425" tIns="91425" rIns="91425" bIns="91425" anchor="b" anchorCtr="0">
            <a:noAutofit/>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A</a:t>
            </a:r>
            <a:r>
              <a:rPr lang="en" dirty="0"/>
              <a:t>manda Fritz-</a:t>
            </a:r>
            <a:r>
              <a:rPr lang="en-US" b="0" dirty="0"/>
              <a:t>Operations Admin Specialist</a:t>
            </a:r>
            <a:r>
              <a:rPr lang="en-US" dirty="0"/>
              <a:t/>
            </a:r>
            <a:br>
              <a:rPr lang="en-US" dirty="0"/>
            </a:br>
            <a:endParaRPr dirty="0"/>
          </a:p>
        </p:txBody>
      </p:sp>
      <p:sp>
        <p:nvSpPr>
          <p:cNvPr id="228" name="Google Shape;228;p37"/>
          <p:cNvSpPr txBox="1">
            <a:spLocks noGrp="1"/>
          </p:cNvSpPr>
          <p:nvPr>
            <p:ph type="subTitle" idx="4"/>
          </p:nvPr>
        </p:nvSpPr>
        <p:spPr>
          <a:xfrm>
            <a:off x="6706825" y="2773377"/>
            <a:ext cx="18582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b="1" dirty="0"/>
              <a:t>Jason Murley-</a:t>
            </a:r>
            <a:r>
              <a:rPr lang="en" dirty="0"/>
              <a:t>Developer</a:t>
            </a:r>
            <a:endParaRPr b="1" dirty="0"/>
          </a:p>
        </p:txBody>
      </p:sp>
      <p:sp>
        <p:nvSpPr>
          <p:cNvPr id="232" name="Google Shape;232;p37"/>
          <p:cNvSpPr/>
          <p:nvPr/>
        </p:nvSpPr>
        <p:spPr>
          <a:xfrm>
            <a:off x="2364150" y="798783"/>
            <a:ext cx="1607700" cy="29376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 name="Google Shape;233;p37"/>
          <p:cNvCxnSpPr/>
          <p:nvPr/>
        </p:nvCxnSpPr>
        <p:spPr>
          <a:xfrm>
            <a:off x="2600900" y="1450325"/>
            <a:ext cx="0" cy="2950200"/>
          </a:xfrm>
          <a:prstGeom prst="straightConnector1">
            <a:avLst/>
          </a:prstGeom>
          <a:noFill/>
          <a:ln w="9525" cap="flat" cmpd="sng">
            <a:solidFill>
              <a:srgbClr val="D5B961"/>
            </a:solidFill>
            <a:prstDash val="solid"/>
            <a:round/>
            <a:headEnd type="none" w="med" len="med"/>
            <a:tailEnd type="none" w="med" len="med"/>
          </a:ln>
        </p:spPr>
      </p:cxnSp>
      <p:cxnSp>
        <p:nvCxnSpPr>
          <p:cNvPr id="234" name="Google Shape;234;p37"/>
          <p:cNvCxnSpPr/>
          <p:nvPr/>
        </p:nvCxnSpPr>
        <p:spPr>
          <a:xfrm>
            <a:off x="6526825" y="1450325"/>
            <a:ext cx="0" cy="2950200"/>
          </a:xfrm>
          <a:prstGeom prst="straightConnector1">
            <a:avLst/>
          </a:prstGeom>
          <a:noFill/>
          <a:ln w="9525" cap="flat" cmpd="sng">
            <a:solidFill>
              <a:srgbClr val="D5B961"/>
            </a:solidFill>
            <a:prstDash val="solid"/>
            <a:round/>
            <a:headEnd type="none" w="med" len="med"/>
            <a:tailEnd type="none" w="med" len="med"/>
          </a:ln>
        </p:spPr>
      </p:cxnSp>
      <p:pic>
        <p:nvPicPr>
          <p:cNvPr id="13" name="Picture Placeholder 24" descr="A person giving pose&#10;&#10;">
            <a:extLst>
              <a:ext uri="{FF2B5EF4-FFF2-40B4-BE49-F238E27FC236}">
                <a16:creationId xmlns:a16="http://schemas.microsoft.com/office/drawing/2014/main" id="{104C104E-9EBC-4154-906F-14A298E9EF2E}"/>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2660641" y="3029476"/>
            <a:ext cx="1702006" cy="1517947"/>
          </a:xfrm>
          <a:prstGeom prst="rect">
            <a:avLst/>
          </a:prstGeom>
        </p:spPr>
      </p:pic>
      <p:pic>
        <p:nvPicPr>
          <p:cNvPr id="14" name="Picture Placeholder 3"/>
          <p:cNvPicPr>
            <a:picLocks noChangeAspect="1"/>
          </p:cNvPicPr>
          <p:nvPr/>
        </p:nvPicPr>
        <p:blipFill>
          <a:blip r:embed="rId4">
            <a:extLst>
              <a:ext uri="{28A0092B-C50C-407E-A947-70E740481C1C}">
                <a14:useLocalDpi xmlns:a14="http://schemas.microsoft.com/office/drawing/2010/main" val="0"/>
              </a:ext>
            </a:extLst>
          </a:blip>
          <a:srcRect l="12625" r="12625"/>
          <a:stretch>
            <a:fillRect/>
          </a:stretch>
        </p:blipFill>
        <p:spPr>
          <a:xfrm>
            <a:off x="2696786" y="1450325"/>
            <a:ext cx="1667903" cy="1488488"/>
          </a:xfrm>
          <a:prstGeom prst="rect">
            <a:avLst/>
          </a:prstGeom>
        </p:spPr>
      </p:pic>
      <p:pic>
        <p:nvPicPr>
          <p:cNvPr id="15" name="Picture Placeholder 26" descr="Male ">
            <a:extLst>
              <a:ext uri="{FF2B5EF4-FFF2-40B4-BE49-F238E27FC236}">
                <a16:creationId xmlns:a16="http://schemas.microsoft.com/office/drawing/2014/main" id="{F5B38C71-905C-4A1A-97EF-31546F4BF602}"/>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4622257" y="3009353"/>
            <a:ext cx="1724569" cy="1538070"/>
          </a:xfrm>
          <a:prstGeom prst="rect">
            <a:avLst/>
          </a:prstGeom>
        </p:spPr>
      </p:pic>
      <p:pic>
        <p:nvPicPr>
          <p:cNvPr id="16" name="Picture Placeholder 28">
            <a:extLst>
              <a:ext uri="{FF2B5EF4-FFF2-40B4-BE49-F238E27FC236}">
                <a16:creationId xmlns:a16="http://schemas.microsoft.com/office/drawing/2014/main" id="{8D53E665-9B7D-413E-815E-AF0082AFF105}"/>
              </a:ext>
              <a:ext uri="{C183D7F6-B498-43B3-948B-1728B52AA6E4}">
                <adec:decorative xmlns="" xmlns:adec="http://schemas.microsoft.com/office/drawing/2017/decorative" val="1"/>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r="8741" b="8742"/>
          <a:stretch/>
        </p:blipFill>
        <p:spPr>
          <a:xfrm>
            <a:off x="4622257" y="1450325"/>
            <a:ext cx="1644957" cy="1468010"/>
          </a:xfrm>
          <a:prstGeom prst="rect">
            <a:avLst/>
          </a:prstGeom>
        </p:spPr>
      </p:pic>
      <p:sp>
        <p:nvSpPr>
          <p:cNvPr id="17" name="Rectangle 16"/>
          <p:cNvSpPr/>
          <p:nvPr/>
        </p:nvSpPr>
        <p:spPr>
          <a:xfrm>
            <a:off x="172277" y="138789"/>
            <a:ext cx="542136" cy="307777"/>
          </a:xfrm>
          <a:prstGeom prst="rect">
            <a:avLst/>
          </a:prstGeom>
        </p:spPr>
        <p:txBody>
          <a:bodyPr wrap="none">
            <a:spAutoFit/>
          </a:bodyPr>
          <a:lstStyle/>
          <a:p>
            <a:r>
              <a:rPr lang="en-US" dirty="0" smtClean="0">
                <a:solidFill>
                  <a:schemeClr val="accent1"/>
                </a:solidFill>
              </a:rPr>
              <a:t>09-1</a:t>
            </a:r>
            <a:endParaRPr lang="en-US" dirty="0">
              <a:solidFill>
                <a:schemeClr val="accent1"/>
              </a:solidFill>
            </a:endParaRPr>
          </a:p>
        </p:txBody>
      </p:sp>
    </p:spTree>
    <p:extLst>
      <p:ext uri="{BB962C8B-B14F-4D97-AF65-F5344CB8AC3E}">
        <p14:creationId xmlns:p14="http://schemas.microsoft.com/office/powerpoint/2010/main" val="361734986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8;p60"/>
          <p:cNvSpPr txBox="1">
            <a:spLocks/>
          </p:cNvSpPr>
          <p:nvPr/>
        </p:nvSpPr>
        <p:spPr>
          <a:xfrm>
            <a:off x="3168000" y="367600"/>
            <a:ext cx="2808000" cy="50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smtClean="0">
                <a:solidFill>
                  <a:schemeClr val="accent1"/>
                </a:solidFill>
              </a:rPr>
              <a:t>Questions???</a:t>
            </a:r>
            <a:endParaRPr lang="en-US" sz="2800" dirty="0">
              <a:solidFill>
                <a:schemeClr val="accent1"/>
              </a:solidFill>
            </a:endParaRPr>
          </a:p>
        </p:txBody>
      </p:sp>
      <p:sp>
        <p:nvSpPr>
          <p:cNvPr id="5" name="TextBox 4"/>
          <p:cNvSpPr txBox="1"/>
          <p:nvPr/>
        </p:nvSpPr>
        <p:spPr>
          <a:xfrm>
            <a:off x="7086600" y="4807527"/>
            <a:ext cx="3288711" cy="246221"/>
          </a:xfrm>
          <a:prstGeom prst="rect">
            <a:avLst/>
          </a:prstGeom>
          <a:noFill/>
        </p:spPr>
        <p:txBody>
          <a:bodyPr wrap="square" rtlCol="0">
            <a:spAutoFit/>
          </a:bodyPr>
          <a:lstStyle/>
          <a:p>
            <a:r>
              <a:rPr lang="en-US" sz="1000" dirty="0" smtClean="0">
                <a:solidFill>
                  <a:schemeClr val="accent1"/>
                </a:solidFill>
              </a:rPr>
              <a:t>Template created by </a:t>
            </a:r>
            <a:r>
              <a:rPr lang="en-US" sz="1000" dirty="0" err="1" smtClean="0">
                <a:solidFill>
                  <a:schemeClr val="accent1"/>
                </a:solidFill>
              </a:rPr>
              <a:t>Slidesgo</a:t>
            </a:r>
            <a:r>
              <a:rPr lang="en-US" sz="1000" dirty="0" err="1" smtClean="0"/>
              <a:t>l</a:t>
            </a:r>
            <a:endParaRPr lang="en-US" sz="1000" dirty="0"/>
          </a:p>
        </p:txBody>
      </p:sp>
      <p:grpSp>
        <p:nvGrpSpPr>
          <p:cNvPr id="6" name="Google Shape;711;p60"/>
          <p:cNvGrpSpPr/>
          <p:nvPr/>
        </p:nvGrpSpPr>
        <p:grpSpPr>
          <a:xfrm>
            <a:off x="2513350" y="932939"/>
            <a:ext cx="4117300" cy="3195373"/>
            <a:chOff x="0" y="1272375"/>
            <a:chExt cx="4117300" cy="3195373"/>
          </a:xfrm>
        </p:grpSpPr>
        <p:pic>
          <p:nvPicPr>
            <p:cNvPr id="7" name="Google Shape;712;p60"/>
            <p:cNvPicPr preferRelativeResize="0"/>
            <p:nvPr/>
          </p:nvPicPr>
          <p:blipFill rotWithShape="1">
            <a:blip r:embed="rId2">
              <a:alphaModFix/>
            </a:blip>
            <a:srcRect l="14104"/>
            <a:stretch/>
          </p:blipFill>
          <p:spPr>
            <a:xfrm>
              <a:off x="0" y="1272375"/>
              <a:ext cx="4117300" cy="3195373"/>
            </a:xfrm>
            <a:prstGeom prst="rect">
              <a:avLst/>
            </a:prstGeom>
            <a:noFill/>
            <a:ln>
              <a:noFill/>
            </a:ln>
          </p:spPr>
        </p:pic>
        <p:sp>
          <p:nvSpPr>
            <p:cNvPr id="8" name="Google Shape;713;p60"/>
            <p:cNvSpPr/>
            <p:nvPr/>
          </p:nvSpPr>
          <p:spPr>
            <a:xfrm>
              <a:off x="0" y="1811125"/>
              <a:ext cx="4117200" cy="265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80956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idx="2"/>
          </p:nvPr>
        </p:nvSpPr>
        <p:spPr>
          <a:xfrm>
            <a:off x="965111" y="690493"/>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06</a:t>
            </a:r>
            <a:endParaRPr dirty="0"/>
          </a:p>
        </p:txBody>
      </p:sp>
      <p:sp>
        <p:nvSpPr>
          <p:cNvPr id="182" name="Google Shape;182;p33"/>
          <p:cNvSpPr txBox="1">
            <a:spLocks noGrp="1"/>
          </p:cNvSpPr>
          <p:nvPr>
            <p:ph type="ctrTitle"/>
          </p:nvPr>
        </p:nvSpPr>
        <p:spPr>
          <a:xfrm>
            <a:off x="3003350" y="717380"/>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Software</a:t>
            </a:r>
            <a:endParaRPr dirty="0"/>
          </a:p>
        </p:txBody>
      </p:sp>
      <p:sp>
        <p:nvSpPr>
          <p:cNvPr id="183" name="Google Shape;183;p33"/>
          <p:cNvSpPr txBox="1">
            <a:spLocks noGrp="1"/>
          </p:cNvSpPr>
          <p:nvPr>
            <p:ph type="subTitle" idx="1"/>
          </p:nvPr>
        </p:nvSpPr>
        <p:spPr>
          <a:xfrm>
            <a:off x="5267075" y="500219"/>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What’s </a:t>
            </a:r>
            <a:r>
              <a:rPr lang="en" dirty="0"/>
              <a:t>included</a:t>
            </a:r>
            <a:endParaRPr dirty="0"/>
          </a:p>
        </p:txBody>
      </p:sp>
      <p:sp>
        <p:nvSpPr>
          <p:cNvPr id="184" name="Google Shape;184;p33"/>
          <p:cNvSpPr txBox="1">
            <a:spLocks noGrp="1"/>
          </p:cNvSpPr>
          <p:nvPr>
            <p:ph type="ctrTitle" idx="3"/>
          </p:nvPr>
        </p:nvSpPr>
        <p:spPr>
          <a:xfrm>
            <a:off x="3003350" y="1747805"/>
            <a:ext cx="2454600" cy="656100"/>
          </a:xfrm>
          <a:prstGeom prst="rect">
            <a:avLst/>
          </a:prstGeom>
        </p:spPr>
        <p:txBody>
          <a:bodyPr spcFirstLastPara="1" wrap="square" lIns="91425" tIns="91425" rIns="91425" bIns="91425" anchor="b" anchorCtr="0">
            <a:noAutofit/>
          </a:bodyPr>
          <a:lstStyle/>
          <a:p>
            <a:pPr lvl="0"/>
            <a:r>
              <a:rPr lang="en-US" dirty="0"/>
              <a:t/>
            </a:r>
            <a:br>
              <a:rPr lang="en-US" dirty="0"/>
            </a:br>
            <a:r>
              <a:rPr lang="en-US" dirty="0"/>
              <a:t>User Interface</a:t>
            </a:r>
            <a:endParaRPr lang="en-US" dirty="0"/>
          </a:p>
        </p:txBody>
      </p:sp>
      <p:sp>
        <p:nvSpPr>
          <p:cNvPr id="185" name="Google Shape;185;p33"/>
          <p:cNvSpPr txBox="1">
            <a:spLocks noGrp="1"/>
          </p:cNvSpPr>
          <p:nvPr>
            <p:ph type="subTitle" idx="4"/>
          </p:nvPr>
        </p:nvSpPr>
        <p:spPr>
          <a:xfrm>
            <a:off x="5267075" y="1521683"/>
            <a:ext cx="2454600" cy="864300"/>
          </a:xfrm>
          <a:prstGeom prst="rect">
            <a:avLst/>
          </a:prstGeom>
        </p:spPr>
        <p:txBody>
          <a:bodyPr spcFirstLastPara="1" wrap="square" lIns="91425" tIns="91425" rIns="91425" bIns="91425" anchor="b" anchorCtr="0">
            <a:noAutofit/>
          </a:bodyPr>
          <a:lstStyle/>
          <a:p>
            <a:pPr marL="0" lvl="0" indent="0">
              <a:buClr>
                <a:schemeClr val="dk1"/>
              </a:buClr>
              <a:buSzPts val="1100"/>
            </a:pPr>
            <a:r>
              <a:rPr lang="en-US" dirty="0"/>
              <a:t>Design/End User</a:t>
            </a:r>
            <a:endParaRPr lang="en-US" dirty="0"/>
          </a:p>
        </p:txBody>
      </p:sp>
      <p:sp>
        <p:nvSpPr>
          <p:cNvPr id="186" name="Google Shape;186;p33"/>
          <p:cNvSpPr txBox="1">
            <a:spLocks noGrp="1"/>
          </p:cNvSpPr>
          <p:nvPr>
            <p:ph type="title" idx="5"/>
          </p:nvPr>
        </p:nvSpPr>
        <p:spPr>
          <a:xfrm>
            <a:off x="965111" y="170299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07</a:t>
            </a:r>
            <a:endParaRPr dirty="0"/>
          </a:p>
        </p:txBody>
      </p:sp>
      <p:sp>
        <p:nvSpPr>
          <p:cNvPr id="187" name="Google Shape;187;p33"/>
          <p:cNvSpPr txBox="1">
            <a:spLocks noGrp="1"/>
          </p:cNvSpPr>
          <p:nvPr>
            <p:ph type="ctrTitle" idx="6"/>
          </p:nvPr>
        </p:nvSpPr>
        <p:spPr>
          <a:xfrm>
            <a:off x="3003350" y="2778230"/>
            <a:ext cx="2454600" cy="656100"/>
          </a:xfrm>
          <a:prstGeom prst="rect">
            <a:avLst/>
          </a:prstGeom>
        </p:spPr>
        <p:txBody>
          <a:bodyPr spcFirstLastPara="1" wrap="square" lIns="91425" tIns="91425" rIns="91425" bIns="91425" anchor="b" anchorCtr="0">
            <a:noAutofit/>
          </a:bodyPr>
          <a:lstStyle/>
          <a:p>
            <a:pPr lvl="0"/>
            <a:r>
              <a:rPr lang="en-US" dirty="0"/>
              <a:t>Attention to Details</a:t>
            </a:r>
          </a:p>
        </p:txBody>
      </p:sp>
      <p:sp>
        <p:nvSpPr>
          <p:cNvPr id="188" name="Google Shape;188;p33"/>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smtClean="0"/>
              <a:t>Project Life cycle</a:t>
            </a:r>
            <a:endParaRPr dirty="0"/>
          </a:p>
        </p:txBody>
      </p:sp>
      <p:sp>
        <p:nvSpPr>
          <p:cNvPr id="189" name="Google Shape;189;p33"/>
          <p:cNvSpPr txBox="1">
            <a:spLocks noGrp="1"/>
          </p:cNvSpPr>
          <p:nvPr>
            <p:ph type="title" idx="8"/>
          </p:nvPr>
        </p:nvSpPr>
        <p:spPr>
          <a:xfrm>
            <a:off x="965111" y="2733421"/>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08</a:t>
            </a:r>
            <a:endParaRPr dirty="0"/>
          </a:p>
        </p:txBody>
      </p:sp>
      <p:sp>
        <p:nvSpPr>
          <p:cNvPr id="190" name="Google Shape;190;p33"/>
          <p:cNvSpPr txBox="1">
            <a:spLocks noGrp="1"/>
          </p:cNvSpPr>
          <p:nvPr>
            <p:ph type="ctrTitle" idx="9"/>
          </p:nvPr>
        </p:nvSpPr>
        <p:spPr>
          <a:xfrm>
            <a:off x="3003350" y="3808655"/>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Teamwork</a:t>
            </a:r>
            <a:endParaRPr dirty="0"/>
          </a:p>
        </p:txBody>
      </p:sp>
      <p:sp>
        <p:nvSpPr>
          <p:cNvPr id="191" name="Google Shape;191;p33"/>
          <p:cNvSpPr txBox="1">
            <a:spLocks noGrp="1"/>
          </p:cNvSpPr>
          <p:nvPr>
            <p:ph type="subTitle" idx="13"/>
          </p:nvPr>
        </p:nvSpPr>
        <p:spPr>
          <a:xfrm>
            <a:off x="5267075" y="3582533"/>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smtClean="0"/>
              <a:t>Team Roles</a:t>
            </a:r>
            <a:endParaRPr dirty="0"/>
          </a:p>
        </p:txBody>
      </p:sp>
      <p:sp>
        <p:nvSpPr>
          <p:cNvPr id="192" name="Google Shape;192;p33"/>
          <p:cNvSpPr txBox="1">
            <a:spLocks noGrp="1"/>
          </p:cNvSpPr>
          <p:nvPr>
            <p:ph type="title" idx="14"/>
          </p:nvPr>
        </p:nvSpPr>
        <p:spPr>
          <a:xfrm>
            <a:off x="965111" y="376384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09</a:t>
            </a:r>
            <a:endParaRPr dirty="0"/>
          </a:p>
        </p:txBody>
      </p:sp>
    </p:spTree>
    <p:extLst>
      <p:ext uri="{BB962C8B-B14F-4D97-AF65-F5344CB8AC3E}">
        <p14:creationId xmlns:p14="http://schemas.microsoft.com/office/powerpoint/2010/main" val="194812553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01 Decision </a:t>
            </a:r>
            <a:r>
              <a:rPr lang="en" dirty="0"/>
              <a:t>Making</a:t>
            </a:r>
            <a:endParaRPr dirty="0"/>
          </a:p>
        </p:txBody>
      </p:sp>
      <p:sp>
        <p:nvSpPr>
          <p:cNvPr id="198" name="Google Shape;198;p34"/>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Tx/>
              <a:buChar char="-"/>
            </a:pPr>
            <a:r>
              <a:rPr lang="en-US" dirty="0"/>
              <a:t>What’s the project?</a:t>
            </a:r>
          </a:p>
          <a:p>
            <a:pPr marL="285750" lvl="0" indent="-285750" algn="l" rtl="0">
              <a:spcBef>
                <a:spcPts val="0"/>
              </a:spcBef>
              <a:spcAft>
                <a:spcPts val="1600"/>
              </a:spcAft>
              <a:buFontTx/>
              <a:buChar char="-"/>
            </a:pPr>
            <a:r>
              <a:rPr lang="en-US" dirty="0"/>
              <a:t>What Language?</a:t>
            </a:r>
          </a:p>
          <a:p>
            <a:pPr marL="285750" lvl="0" indent="-285750" algn="l" rtl="0">
              <a:spcBef>
                <a:spcPts val="0"/>
              </a:spcBef>
              <a:spcAft>
                <a:spcPts val="1600"/>
              </a:spcAft>
              <a:buFontTx/>
              <a:buChar char="-"/>
            </a:pPr>
            <a:r>
              <a:rPr lang="en-US" dirty="0"/>
              <a:t>Responsibilities</a:t>
            </a:r>
          </a:p>
          <a:p>
            <a:pPr marL="285750" lvl="0" indent="-285750" algn="l" rtl="0">
              <a:spcBef>
                <a:spcPts val="0"/>
              </a:spcBef>
              <a:spcAft>
                <a:spcPts val="1600"/>
              </a:spcAft>
              <a:buFontTx/>
              <a:buChar char="-"/>
            </a:pPr>
            <a:r>
              <a:rPr lang="en-US" dirty="0"/>
              <a:t>Communication </a:t>
            </a:r>
          </a:p>
        </p:txBody>
      </p:sp>
      <p:pic>
        <p:nvPicPr>
          <p:cNvPr id="199" name="Google Shape;199;p34"/>
          <p:cNvPicPr preferRelativeResize="0"/>
          <p:nvPr/>
        </p:nvPicPr>
        <p:blipFill rotWithShape="1">
          <a:blip r:embed="rId3">
            <a:alphaModFix/>
          </a:blip>
          <a:srcRect l="12478" r="37708"/>
          <a:stretch/>
        </p:blipFill>
        <p:spPr>
          <a:xfrm>
            <a:off x="0" y="0"/>
            <a:ext cx="3843225" cy="5143498"/>
          </a:xfrm>
          <a:prstGeom prst="rect">
            <a:avLst/>
          </a:prstGeom>
          <a:noFill/>
          <a:ln>
            <a:noFill/>
          </a:ln>
        </p:spPr>
      </p:pic>
      <p:sp>
        <p:nvSpPr>
          <p:cNvPr id="200" name="Google Shape;200;p34"/>
          <p:cNvSpPr/>
          <p:nvPr/>
        </p:nvSpPr>
        <p:spPr>
          <a:xfrm>
            <a:off x="-12300" y="0"/>
            <a:ext cx="3855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98483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1214550" y="1292375"/>
            <a:ext cx="28080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 Database</a:t>
            </a:r>
            <a:endParaRPr dirty="0"/>
          </a:p>
        </p:txBody>
      </p:sp>
      <p:sp>
        <p:nvSpPr>
          <p:cNvPr id="215" name="Google Shape;215;p36"/>
          <p:cNvSpPr txBox="1">
            <a:spLocks noGrp="1"/>
          </p:cNvSpPr>
          <p:nvPr>
            <p:ph type="body" idx="1"/>
          </p:nvPr>
        </p:nvSpPr>
        <p:spPr>
          <a:xfrm>
            <a:off x="1214550" y="2101825"/>
            <a:ext cx="2808000" cy="20602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hlinkClick r:id="rId3"/>
              </a:rPr>
              <a:t>https://www.teoalida.com/cardatabase/</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Excel</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Details – Make, Model, Year, </a:t>
            </a:r>
          </a:p>
          <a:p>
            <a:pPr marL="0" lvl="0" indent="0" algn="l" rtl="0">
              <a:spcBef>
                <a:spcPts val="0"/>
              </a:spcBef>
              <a:spcAft>
                <a:spcPts val="0"/>
              </a:spcAft>
              <a:buClr>
                <a:schemeClr val="dk1"/>
              </a:buClr>
              <a:buSzPts val="1100"/>
              <a:buFont typeface="Arial"/>
              <a:buNone/>
            </a:pPr>
            <a:r>
              <a:rPr lang="en-US" dirty="0"/>
              <a:t>Body Type,  Exterior Color, Cylinders, Transmission</a:t>
            </a:r>
          </a:p>
        </p:txBody>
      </p:sp>
      <p:pic>
        <p:nvPicPr>
          <p:cNvPr id="3" name="Picture 2" descr="A car parked on the side of a road&#10;&#10;Description automatically generated">
            <a:extLst>
              <a:ext uri="{FF2B5EF4-FFF2-40B4-BE49-F238E27FC236}">
                <a16:creationId xmlns:a16="http://schemas.microsoft.com/office/drawing/2014/main" id="{A4EDF6E7-7AC0-44D1-9413-E6C2BBAAEF2B}"/>
              </a:ext>
            </a:extLst>
          </p:cNvPr>
          <p:cNvPicPr>
            <a:picLocks noChangeAspect="1"/>
          </p:cNvPicPr>
          <p:nvPr/>
        </p:nvPicPr>
        <p:blipFill rotWithShape="1">
          <a:blip r:embed="rId4"/>
          <a:srcRect l="4166" t="24484" r="4735" b="15668"/>
          <a:stretch/>
        </p:blipFill>
        <p:spPr>
          <a:xfrm>
            <a:off x="4907756" y="1815528"/>
            <a:ext cx="3436143" cy="1693070"/>
          </a:xfrm>
          <a:prstGeom prst="rect">
            <a:avLst/>
          </a:prstGeom>
          <a:ln w="57150">
            <a:solidFill>
              <a:schemeClr val="accent6">
                <a:lumMod val="75000"/>
              </a:schemeClr>
            </a:solidFill>
          </a:ln>
        </p:spPr>
      </p:pic>
      <p:cxnSp>
        <p:nvCxnSpPr>
          <p:cNvPr id="7" name="Straight Connector 6">
            <a:extLst>
              <a:ext uri="{FF2B5EF4-FFF2-40B4-BE49-F238E27FC236}">
                <a16:creationId xmlns:a16="http://schemas.microsoft.com/office/drawing/2014/main" id="{8E193C21-F77F-47C8-AC69-DA2770783AE9}"/>
              </a:ext>
            </a:extLst>
          </p:cNvPr>
          <p:cNvCxnSpPr/>
          <p:nvPr/>
        </p:nvCxnSpPr>
        <p:spPr>
          <a:xfrm>
            <a:off x="5279231" y="29854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995917-FE1F-4D45-A43A-C6BCD4BAA234}"/>
              </a:ext>
            </a:extLst>
          </p:cNvPr>
          <p:cNvSpPr txBox="1"/>
          <p:nvPr/>
        </p:nvSpPr>
        <p:spPr>
          <a:xfrm>
            <a:off x="6107904" y="3927135"/>
            <a:ext cx="914400" cy="307777"/>
          </a:xfrm>
          <a:prstGeom prst="rect">
            <a:avLst/>
          </a:prstGeom>
          <a:noFill/>
        </p:spPr>
        <p:txBody>
          <a:bodyPr wrap="square" rtlCol="0">
            <a:spAutoFit/>
          </a:bodyPr>
          <a:lstStyle/>
          <a:p>
            <a:r>
              <a:rPr lang="en-US" dirty="0">
                <a:solidFill>
                  <a:schemeClr val="accent3">
                    <a:lumMod val="40000"/>
                    <a:lumOff val="60000"/>
                  </a:schemeClr>
                </a:solidFill>
              </a:rPr>
              <a:t>Model</a:t>
            </a:r>
          </a:p>
        </p:txBody>
      </p:sp>
      <p:cxnSp>
        <p:nvCxnSpPr>
          <p:cNvPr id="10" name="Straight Connector 9">
            <a:extLst>
              <a:ext uri="{FF2B5EF4-FFF2-40B4-BE49-F238E27FC236}">
                <a16:creationId xmlns:a16="http://schemas.microsoft.com/office/drawing/2014/main" id="{FE583519-51E0-4EC0-A66D-117E52D1843D}"/>
              </a:ext>
            </a:extLst>
          </p:cNvPr>
          <p:cNvCxnSpPr>
            <a:cxnSpLocks/>
          </p:cNvCxnSpPr>
          <p:nvPr/>
        </p:nvCxnSpPr>
        <p:spPr>
          <a:xfrm flipH="1">
            <a:off x="4907756" y="2821781"/>
            <a:ext cx="371475" cy="10780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361F0A6-3DEF-475D-94EA-71ED8386819B}"/>
              </a:ext>
            </a:extLst>
          </p:cNvPr>
          <p:cNvSpPr txBox="1"/>
          <p:nvPr/>
        </p:nvSpPr>
        <p:spPr>
          <a:xfrm>
            <a:off x="4693752" y="3977784"/>
            <a:ext cx="742950" cy="307777"/>
          </a:xfrm>
          <a:prstGeom prst="rect">
            <a:avLst/>
          </a:prstGeom>
          <a:noFill/>
        </p:spPr>
        <p:txBody>
          <a:bodyPr wrap="square" rtlCol="0">
            <a:spAutoFit/>
          </a:bodyPr>
          <a:lstStyle/>
          <a:p>
            <a:r>
              <a:rPr lang="en-US" dirty="0">
                <a:solidFill>
                  <a:schemeClr val="accent3">
                    <a:lumMod val="40000"/>
                    <a:lumOff val="60000"/>
                  </a:schemeClr>
                </a:solidFill>
              </a:rPr>
              <a:t>Make</a:t>
            </a:r>
          </a:p>
        </p:txBody>
      </p:sp>
      <p:cxnSp>
        <p:nvCxnSpPr>
          <p:cNvPr id="21" name="Straight Connector 20">
            <a:extLst>
              <a:ext uri="{FF2B5EF4-FFF2-40B4-BE49-F238E27FC236}">
                <a16:creationId xmlns:a16="http://schemas.microsoft.com/office/drawing/2014/main" id="{E7AC106A-9E0F-4712-A203-02ECD4433DCE}"/>
              </a:ext>
            </a:extLst>
          </p:cNvPr>
          <p:cNvCxnSpPr>
            <a:cxnSpLocks/>
          </p:cNvCxnSpPr>
          <p:nvPr/>
        </p:nvCxnSpPr>
        <p:spPr>
          <a:xfrm>
            <a:off x="7450931" y="2728914"/>
            <a:ext cx="228600" cy="1198221"/>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FD69464-CCD4-4B4B-85B2-2EE93D458AEE}"/>
              </a:ext>
            </a:extLst>
          </p:cNvPr>
          <p:cNvSpPr txBox="1"/>
          <p:nvPr/>
        </p:nvSpPr>
        <p:spPr>
          <a:xfrm>
            <a:off x="7450931" y="3927135"/>
            <a:ext cx="1107281" cy="523220"/>
          </a:xfrm>
          <a:prstGeom prst="rect">
            <a:avLst/>
          </a:prstGeom>
          <a:noFill/>
        </p:spPr>
        <p:txBody>
          <a:bodyPr wrap="square" rtlCol="0">
            <a:spAutoFit/>
          </a:bodyPr>
          <a:lstStyle/>
          <a:p>
            <a:r>
              <a:rPr lang="en-US" dirty="0">
                <a:solidFill>
                  <a:schemeClr val="accent3">
                    <a:lumMod val="40000"/>
                    <a:lumOff val="60000"/>
                  </a:schemeClr>
                </a:solidFill>
              </a:rPr>
              <a:t>Exterior Color</a:t>
            </a:r>
          </a:p>
        </p:txBody>
      </p:sp>
      <p:cxnSp>
        <p:nvCxnSpPr>
          <p:cNvPr id="29" name="Straight Connector 28">
            <a:extLst>
              <a:ext uri="{FF2B5EF4-FFF2-40B4-BE49-F238E27FC236}">
                <a16:creationId xmlns:a16="http://schemas.microsoft.com/office/drawing/2014/main" id="{FDDE7CC2-5307-4259-9359-AA8343114D11}"/>
              </a:ext>
            </a:extLst>
          </p:cNvPr>
          <p:cNvCxnSpPr/>
          <p:nvPr/>
        </p:nvCxnSpPr>
        <p:spPr>
          <a:xfrm flipH="1" flipV="1">
            <a:off x="4857750" y="1357313"/>
            <a:ext cx="957263" cy="115014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01616BE-5299-47E0-B54B-51671BC87F19}"/>
              </a:ext>
            </a:extLst>
          </p:cNvPr>
          <p:cNvSpPr txBox="1"/>
          <p:nvPr/>
        </p:nvSpPr>
        <p:spPr>
          <a:xfrm>
            <a:off x="4471988" y="849798"/>
            <a:ext cx="1714500" cy="523220"/>
          </a:xfrm>
          <a:prstGeom prst="rect">
            <a:avLst/>
          </a:prstGeom>
          <a:noFill/>
        </p:spPr>
        <p:txBody>
          <a:bodyPr wrap="square" rtlCol="0">
            <a:spAutoFit/>
          </a:bodyPr>
          <a:lstStyle/>
          <a:p>
            <a:r>
              <a:rPr lang="en-US" dirty="0">
                <a:solidFill>
                  <a:schemeClr val="accent3">
                    <a:lumMod val="40000"/>
                    <a:lumOff val="60000"/>
                  </a:schemeClr>
                </a:solidFill>
              </a:rPr>
              <a:t>Cylinder and Transmission</a:t>
            </a:r>
          </a:p>
        </p:txBody>
      </p:sp>
      <p:sp>
        <p:nvSpPr>
          <p:cNvPr id="2" name="Rectangle 1"/>
          <p:cNvSpPr/>
          <p:nvPr/>
        </p:nvSpPr>
        <p:spPr>
          <a:xfrm>
            <a:off x="61441" y="97225"/>
            <a:ext cx="542136" cy="307777"/>
          </a:xfrm>
          <a:prstGeom prst="rect">
            <a:avLst/>
          </a:prstGeom>
        </p:spPr>
        <p:txBody>
          <a:bodyPr wrap="none">
            <a:spAutoFit/>
          </a:bodyPr>
          <a:lstStyle/>
          <a:p>
            <a:r>
              <a:rPr lang="en-US" dirty="0" smtClean="0">
                <a:solidFill>
                  <a:schemeClr val="accent1"/>
                </a:solidFill>
              </a:rPr>
              <a:t>02-0</a:t>
            </a:r>
            <a:endParaRPr lang="en-US" dirty="0">
              <a:solidFill>
                <a:schemeClr val="accent1"/>
              </a:solidFill>
            </a:endParaRPr>
          </a:p>
        </p:txBody>
      </p:sp>
    </p:spTree>
    <p:extLst>
      <p:ext uri="{BB962C8B-B14F-4D97-AF65-F5344CB8AC3E}">
        <p14:creationId xmlns:p14="http://schemas.microsoft.com/office/powerpoint/2010/main" val="41876804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p:nvPr/>
        </p:nvSpPr>
        <p:spPr>
          <a:xfrm>
            <a:off x="2093850" y="1928812"/>
            <a:ext cx="4892738" cy="2333337"/>
          </a:xfrm>
          <a:prstGeom prst="rect">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txBox="1">
            <a:spLocks noGrp="1"/>
          </p:cNvSpPr>
          <p:nvPr>
            <p:ph type="title"/>
          </p:nvPr>
        </p:nvSpPr>
        <p:spPr>
          <a:xfrm>
            <a:off x="3136219" y="1172075"/>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smtClean="0"/>
              <a:t>PROBLEM</a:t>
            </a:r>
            <a:r>
              <a:rPr lang="en" sz="2800" dirty="0"/>
              <a:t/>
            </a:r>
            <a:br>
              <a:rPr lang="en" sz="2800" dirty="0"/>
            </a:br>
            <a:r>
              <a:rPr lang="en" sz="2800" dirty="0"/>
              <a:t>For Customers</a:t>
            </a:r>
            <a:endParaRPr sz="2800" dirty="0"/>
          </a:p>
        </p:txBody>
      </p:sp>
      <p:sp>
        <p:nvSpPr>
          <p:cNvPr id="241" name="Google Shape;241;p38"/>
          <p:cNvSpPr txBox="1">
            <a:spLocks noGrp="1"/>
          </p:cNvSpPr>
          <p:nvPr>
            <p:ph type="subTitle" idx="1"/>
          </p:nvPr>
        </p:nvSpPr>
        <p:spPr>
          <a:xfrm>
            <a:off x="2604862" y="2426487"/>
            <a:ext cx="3934275" cy="1416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To create a user-friendly program. </a:t>
            </a:r>
            <a:r>
              <a:rPr lang="en-US" dirty="0"/>
              <a:t>The </a:t>
            </a:r>
          </a:p>
          <a:p>
            <a:pPr marL="0" lvl="0" indent="0" algn="ctr" rtl="0">
              <a:spcBef>
                <a:spcPts val="0"/>
              </a:spcBef>
              <a:spcAft>
                <a:spcPts val="0"/>
              </a:spcAft>
              <a:buNone/>
            </a:pPr>
            <a:r>
              <a:rPr lang="en-US" dirty="0"/>
              <a:t>Database had to be simple. </a:t>
            </a:r>
            <a:r>
              <a:rPr lang="en-US" dirty="0" smtClean="0"/>
              <a:t>Too </a:t>
            </a:r>
            <a:r>
              <a:rPr lang="en-US" dirty="0"/>
              <a:t>many options would make the system </a:t>
            </a:r>
            <a:r>
              <a:rPr lang="en-US" dirty="0" smtClean="0"/>
              <a:t>complicated </a:t>
            </a:r>
            <a:r>
              <a:rPr lang="en-US" dirty="0"/>
              <a:t>and users would be less likely to use it. </a:t>
            </a:r>
          </a:p>
          <a:p>
            <a:pPr marL="0" lvl="0" indent="0" algn="ctr" rtl="0">
              <a:spcBef>
                <a:spcPts val="0"/>
              </a:spcBef>
              <a:spcAft>
                <a:spcPts val="0"/>
              </a:spcAft>
              <a:buNone/>
            </a:pPr>
            <a:endParaRPr dirty="0"/>
          </a:p>
        </p:txBody>
      </p:sp>
      <p:pic>
        <p:nvPicPr>
          <p:cNvPr id="7" name="Picture 6" descr="A picture containing sitting, drawing&#10;&#10;Description automatically generated">
            <a:extLst>
              <a:ext uri="{FF2B5EF4-FFF2-40B4-BE49-F238E27FC236}">
                <a16:creationId xmlns:a16="http://schemas.microsoft.com/office/drawing/2014/main" id="{C0EA1D30-453A-4459-A09E-49D5FC0C30E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693" b="89968" l="9871" r="89968">
                        <a14:foregroundMark x1="65372" y1="9385" x2="63754" y2="9871"/>
                        <a14:foregroundMark x1="62945" y1="8252" x2="51133" y2="8252"/>
                        <a14:foregroundMark x1="62621" y1="6634" x2="51133" y2="8252"/>
                        <a14:foregroundMark x1="50809" y1="7120" x2="61812" y2="5825"/>
                        <a14:foregroundMark x1="54369" y1="5502" x2="62136" y2="5502"/>
                        <a14:foregroundMark x1="54693" y1="4693" x2="62945" y2="4693"/>
                        <a14:backgroundMark x1="54369" y1="33819" x2="54369" y2="33819"/>
                      </a14:backgroundRemoval>
                    </a14:imgEffect>
                  </a14:imgLayer>
                </a14:imgProps>
              </a:ext>
            </a:extLst>
          </a:blip>
          <a:stretch>
            <a:fillRect/>
          </a:stretch>
        </p:blipFill>
        <p:spPr>
          <a:xfrm>
            <a:off x="7222330" y="2571750"/>
            <a:ext cx="1814513" cy="1814513"/>
          </a:xfrm>
          <a:prstGeom prst="rect">
            <a:avLst/>
          </a:prstGeom>
        </p:spPr>
      </p:pic>
      <p:sp>
        <p:nvSpPr>
          <p:cNvPr id="3" name="TextBox 2"/>
          <p:cNvSpPr txBox="1"/>
          <p:nvPr/>
        </p:nvSpPr>
        <p:spPr>
          <a:xfrm>
            <a:off x="193964" y="187036"/>
            <a:ext cx="542136" cy="307777"/>
          </a:xfrm>
          <a:prstGeom prst="rect">
            <a:avLst/>
          </a:prstGeom>
          <a:noFill/>
        </p:spPr>
        <p:txBody>
          <a:bodyPr wrap="none" rtlCol="0">
            <a:spAutoFit/>
          </a:bodyPr>
          <a:lstStyle/>
          <a:p>
            <a:r>
              <a:rPr lang="en-US" dirty="0" smtClean="0">
                <a:solidFill>
                  <a:schemeClr val="accent1"/>
                </a:solidFill>
              </a:rPr>
              <a:t>02-1</a:t>
            </a:r>
            <a:endParaRPr lang="en-US" dirty="0">
              <a:solidFill>
                <a:schemeClr val="accent1"/>
              </a:solidFill>
            </a:endParaRPr>
          </a:p>
        </p:txBody>
      </p:sp>
    </p:spTree>
    <p:extLst>
      <p:ext uri="{BB962C8B-B14F-4D97-AF65-F5344CB8AC3E}">
        <p14:creationId xmlns:p14="http://schemas.microsoft.com/office/powerpoint/2010/main" val="50407801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791E-1939-44A9-87A0-383F8198AC2C}"/>
              </a:ext>
            </a:extLst>
          </p:cNvPr>
          <p:cNvSpPr>
            <a:spLocks noGrp="1"/>
          </p:cNvSpPr>
          <p:nvPr>
            <p:ph type="title"/>
          </p:nvPr>
        </p:nvSpPr>
        <p:spPr>
          <a:xfrm>
            <a:off x="3110850" y="931957"/>
            <a:ext cx="2808000" cy="507900"/>
          </a:xfrm>
        </p:spPr>
        <p:txBody>
          <a:bodyPr/>
          <a:lstStyle/>
          <a:p>
            <a:r>
              <a:rPr lang="en" dirty="0"/>
              <a:t>PROBLEM</a:t>
            </a:r>
            <a:r>
              <a:rPr lang="en-US" dirty="0"/>
              <a:t/>
            </a:r>
            <a:br>
              <a:rPr lang="en-US" dirty="0"/>
            </a:br>
            <a:r>
              <a:rPr lang="en-US" dirty="0"/>
              <a:t>for </a:t>
            </a:r>
            <a:br>
              <a:rPr lang="en-US" dirty="0"/>
            </a:br>
            <a:r>
              <a:rPr lang="en-US" dirty="0"/>
              <a:t>Administrators</a:t>
            </a:r>
          </a:p>
        </p:txBody>
      </p:sp>
      <p:sp>
        <p:nvSpPr>
          <p:cNvPr id="3" name="Subtitle 2">
            <a:extLst>
              <a:ext uri="{FF2B5EF4-FFF2-40B4-BE49-F238E27FC236}">
                <a16:creationId xmlns:a16="http://schemas.microsoft.com/office/drawing/2014/main" id="{988386B5-3EDA-4BFB-87E7-C1793E334837}"/>
              </a:ext>
            </a:extLst>
          </p:cNvPr>
          <p:cNvSpPr>
            <a:spLocks noGrp="1"/>
          </p:cNvSpPr>
          <p:nvPr>
            <p:ph type="subTitle" idx="1"/>
          </p:nvPr>
        </p:nvSpPr>
        <p:spPr>
          <a:xfrm>
            <a:off x="2495100" y="2007394"/>
            <a:ext cx="4305750" cy="2204149"/>
          </a:xfrm>
          <a:ln w="28575">
            <a:solidFill>
              <a:schemeClr val="accent4">
                <a:lumMod val="50000"/>
              </a:schemeClr>
            </a:solidFill>
          </a:ln>
        </p:spPr>
        <p:txBody>
          <a:bodyPr/>
          <a:lstStyle/>
          <a:p>
            <a:endParaRPr lang="en-US" dirty="0"/>
          </a:p>
          <a:p>
            <a:r>
              <a:rPr lang="en-US" dirty="0"/>
              <a:t>The Administrators would be able to have all the information the customer would have, and the ability to add a new car to the Database.</a:t>
            </a:r>
          </a:p>
          <a:p>
            <a:r>
              <a:rPr lang="en-US" dirty="0"/>
              <a:t>We had to make this simple as well. So it would go into the Database correctly</a:t>
            </a:r>
          </a:p>
        </p:txBody>
      </p:sp>
      <p:pic>
        <p:nvPicPr>
          <p:cNvPr id="5" name="Picture 4" descr="A picture containing toy&#10;&#10;Description automatically generated">
            <a:extLst>
              <a:ext uri="{FF2B5EF4-FFF2-40B4-BE49-F238E27FC236}">
                <a16:creationId xmlns:a16="http://schemas.microsoft.com/office/drawing/2014/main" id="{6A77AC8E-87FA-473C-B053-3E31D5AD7C3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78" b="90000" l="10000" r="90000">
                        <a14:foregroundMark x1="49306" y1="11111" x2="57639" y2="11944"/>
                        <a14:foregroundMark x1="57917" y1="11667" x2="51389" y2="7778"/>
                      </a14:backgroundRemoval>
                    </a14:imgEffect>
                  </a14:imgLayer>
                </a14:imgProps>
              </a:ext>
            </a:extLst>
          </a:blip>
          <a:stretch>
            <a:fillRect/>
          </a:stretch>
        </p:blipFill>
        <p:spPr>
          <a:xfrm>
            <a:off x="123374" y="2007394"/>
            <a:ext cx="2500313" cy="2500313"/>
          </a:xfrm>
          <a:prstGeom prst="rect">
            <a:avLst/>
          </a:prstGeom>
        </p:spPr>
      </p:pic>
      <p:sp>
        <p:nvSpPr>
          <p:cNvPr id="4" name="Rectangle 3"/>
          <p:cNvSpPr/>
          <p:nvPr/>
        </p:nvSpPr>
        <p:spPr>
          <a:xfrm>
            <a:off x="172277" y="138789"/>
            <a:ext cx="542136" cy="307777"/>
          </a:xfrm>
          <a:prstGeom prst="rect">
            <a:avLst/>
          </a:prstGeom>
        </p:spPr>
        <p:txBody>
          <a:bodyPr wrap="none">
            <a:spAutoFit/>
          </a:bodyPr>
          <a:lstStyle/>
          <a:p>
            <a:r>
              <a:rPr lang="en-US" dirty="0" smtClean="0">
                <a:solidFill>
                  <a:schemeClr val="accent1"/>
                </a:solidFill>
              </a:rPr>
              <a:t>02-2</a:t>
            </a:r>
            <a:endParaRPr lang="en-US" dirty="0">
              <a:solidFill>
                <a:schemeClr val="accent1"/>
              </a:solidFill>
            </a:endParaRPr>
          </a:p>
        </p:txBody>
      </p:sp>
    </p:spTree>
    <p:extLst>
      <p:ext uri="{BB962C8B-B14F-4D97-AF65-F5344CB8AC3E}">
        <p14:creationId xmlns:p14="http://schemas.microsoft.com/office/powerpoint/2010/main" val="254347993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5"/>
          <p:cNvSpPr txBox="1">
            <a:spLocks noGrp="1"/>
          </p:cNvSpPr>
          <p:nvPr>
            <p:ph type="title" idx="2"/>
          </p:nvPr>
        </p:nvSpPr>
        <p:spPr>
          <a:xfrm>
            <a:off x="2078979" y="223716"/>
            <a:ext cx="5361602" cy="792600"/>
          </a:xfrm>
          <a:prstGeom prst="rect">
            <a:avLst/>
          </a:prstGeom>
        </p:spPr>
        <p:txBody>
          <a:bodyPr spcFirstLastPara="1" wrap="square" lIns="91425" tIns="91425" rIns="91425" bIns="91425" anchor="b" anchorCtr="0">
            <a:noAutofit/>
          </a:bodyPr>
          <a:lstStyle/>
          <a:p>
            <a:pPr lvl="0"/>
            <a:r>
              <a:rPr lang="en" sz="2400" dirty="0" smtClean="0">
                <a:solidFill>
                  <a:schemeClr val="accent1"/>
                </a:solidFill>
              </a:rPr>
              <a:t>Output/Serves </a:t>
            </a:r>
            <a:r>
              <a:rPr lang="en" sz="2400" dirty="0">
                <a:solidFill>
                  <a:schemeClr val="accent1"/>
                </a:solidFill>
              </a:rPr>
              <a:t>Intended Purpose</a:t>
            </a:r>
            <a:endParaRPr sz="2400" dirty="0">
              <a:solidFill>
                <a:schemeClr val="accent1"/>
              </a:solidFill>
            </a:endParaRPr>
          </a:p>
        </p:txBody>
      </p:sp>
      <p:sp>
        <p:nvSpPr>
          <p:cNvPr id="207" name="Google Shape;207;p35"/>
          <p:cNvSpPr txBox="1">
            <a:spLocks noGrp="1"/>
          </p:cNvSpPr>
          <p:nvPr>
            <p:ph type="subTitle" idx="1"/>
          </p:nvPr>
        </p:nvSpPr>
        <p:spPr>
          <a:xfrm>
            <a:off x="1278620" y="1452721"/>
            <a:ext cx="3105600" cy="2497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task was to create an inventory system that allowed a user or users to easily search Dynasty Cars’ car lot.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did this by writing a program that interacted with a database which held all the necessary data on each vehicle in order to perform a search function.</a:t>
            </a:r>
            <a:endParaRPr dirty="0"/>
          </a:p>
        </p:txBody>
      </p:sp>
      <p:sp>
        <p:nvSpPr>
          <p:cNvPr id="9" name="Google Shape;207;p35">
            <a:extLst>
              <a:ext uri="{FF2B5EF4-FFF2-40B4-BE49-F238E27FC236}">
                <a16:creationId xmlns:a16="http://schemas.microsoft.com/office/drawing/2014/main" id="{B68861C6-BD49-46E6-A6E0-A27D1F060FD7}"/>
              </a:ext>
            </a:extLst>
          </p:cNvPr>
          <p:cNvSpPr txBox="1">
            <a:spLocks/>
          </p:cNvSpPr>
          <p:nvPr/>
        </p:nvSpPr>
        <p:spPr>
          <a:xfrm>
            <a:off x="4759780" y="1452722"/>
            <a:ext cx="3105600" cy="2497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dirty="0"/>
              <a:t>We were successful. The product allows a user to easily search the car lot using a simple drop-down menu.</a:t>
            </a:r>
          </a:p>
          <a:p>
            <a:pPr marL="0" indent="0"/>
            <a:endParaRPr lang="en-US" dirty="0"/>
          </a:p>
          <a:p>
            <a:pPr marL="0" indent="0"/>
            <a:r>
              <a:rPr lang="en-US" dirty="0"/>
              <a:t>There is added functionality of an Admin user being able to add and remove cars from the database manually as well as being able to view the entire inventory at once. </a:t>
            </a:r>
          </a:p>
        </p:txBody>
      </p:sp>
      <p:sp>
        <p:nvSpPr>
          <p:cNvPr id="5" name="Rectangle 4"/>
          <p:cNvSpPr/>
          <p:nvPr/>
        </p:nvSpPr>
        <p:spPr>
          <a:xfrm>
            <a:off x="172277" y="138789"/>
            <a:ext cx="542136" cy="307777"/>
          </a:xfrm>
          <a:prstGeom prst="rect">
            <a:avLst/>
          </a:prstGeom>
        </p:spPr>
        <p:txBody>
          <a:bodyPr wrap="none">
            <a:spAutoFit/>
          </a:bodyPr>
          <a:lstStyle/>
          <a:p>
            <a:r>
              <a:rPr lang="en-US" dirty="0" smtClean="0">
                <a:solidFill>
                  <a:schemeClr val="accent1"/>
                </a:solidFill>
              </a:rPr>
              <a:t>03-0</a:t>
            </a:r>
            <a:endParaRPr lang="en-US" dirty="0">
              <a:solidFill>
                <a:schemeClr val="accent1"/>
              </a:solidFill>
            </a:endParaRPr>
          </a:p>
        </p:txBody>
      </p:sp>
    </p:spTree>
    <p:extLst>
      <p:ext uri="{BB962C8B-B14F-4D97-AF65-F5344CB8AC3E}">
        <p14:creationId xmlns:p14="http://schemas.microsoft.com/office/powerpoint/2010/main" val="414962811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493750" y="622189"/>
            <a:ext cx="195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GitHub</a:t>
            </a:r>
            <a:endParaRPr dirty="0"/>
          </a:p>
        </p:txBody>
      </p:sp>
      <p:sp>
        <p:nvSpPr>
          <p:cNvPr id="206" name="Google Shape;206;p35"/>
          <p:cNvSpPr txBox="1">
            <a:spLocks noGrp="1"/>
          </p:cNvSpPr>
          <p:nvPr>
            <p:ph type="title" idx="2"/>
          </p:nvPr>
        </p:nvSpPr>
        <p:spPr>
          <a:xfrm>
            <a:off x="2900400" y="122612"/>
            <a:ext cx="3829584" cy="608908"/>
          </a:xfrm>
          <a:prstGeom prst="rect">
            <a:avLst/>
          </a:prstGeom>
        </p:spPr>
        <p:txBody>
          <a:bodyPr spcFirstLastPara="1" wrap="square" lIns="91425" tIns="91425" rIns="91425" bIns="91425" anchor="b" anchorCtr="0">
            <a:noAutofit/>
          </a:bodyPr>
          <a:lstStyle/>
          <a:p>
            <a:pPr lvl="0"/>
            <a:r>
              <a:rPr lang="en" sz="2400" dirty="0">
                <a:solidFill>
                  <a:schemeClr val="accent1"/>
                </a:solidFill>
              </a:rPr>
              <a:t>Output/Organization</a:t>
            </a:r>
            <a:endParaRPr sz="2400" dirty="0">
              <a:solidFill>
                <a:schemeClr val="accent1"/>
              </a:solidFill>
            </a:endParaRPr>
          </a:p>
        </p:txBody>
      </p:sp>
      <p:sp>
        <p:nvSpPr>
          <p:cNvPr id="207" name="Google Shape;207;p35"/>
          <p:cNvSpPr txBox="1">
            <a:spLocks noGrp="1"/>
          </p:cNvSpPr>
          <p:nvPr>
            <p:ph type="subTitle" idx="1"/>
          </p:nvPr>
        </p:nvSpPr>
        <p:spPr>
          <a:xfrm>
            <a:off x="493750" y="1380058"/>
            <a:ext cx="3105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one Master branch and one sub-branch for each team member. </a:t>
            </a:r>
            <a:endParaRPr dirty="0"/>
          </a:p>
        </p:txBody>
      </p:sp>
      <p:sp>
        <p:nvSpPr>
          <p:cNvPr id="7" name="Google Shape;207;p35">
            <a:extLst>
              <a:ext uri="{FF2B5EF4-FFF2-40B4-BE49-F238E27FC236}">
                <a16:creationId xmlns:a16="http://schemas.microsoft.com/office/drawing/2014/main" id="{CE60AEA4-7781-4468-846F-5C41D1B3C906}"/>
              </a:ext>
            </a:extLst>
          </p:cNvPr>
          <p:cNvSpPr txBox="1">
            <a:spLocks/>
          </p:cNvSpPr>
          <p:nvPr/>
        </p:nvSpPr>
        <p:spPr>
          <a:xfrm>
            <a:off x="493750" y="2371505"/>
            <a:ext cx="3105600" cy="1198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dirty="0"/>
              <a:t>All additions to the project were uploaded to the contributor's sub-branch before being reviewed and ultimately committed to the Master.</a:t>
            </a:r>
          </a:p>
        </p:txBody>
      </p:sp>
      <p:pic>
        <p:nvPicPr>
          <p:cNvPr id="3" name="Picture 2" descr="A screenshot of a cell phone&#10;&#10;Description automatically generated">
            <a:extLst>
              <a:ext uri="{FF2B5EF4-FFF2-40B4-BE49-F238E27FC236}">
                <a16:creationId xmlns:a16="http://schemas.microsoft.com/office/drawing/2014/main" id="{F7CFD06C-5317-41EE-9B8A-000D967B3827}"/>
              </a:ext>
            </a:extLst>
          </p:cNvPr>
          <p:cNvPicPr>
            <a:picLocks noChangeAspect="1"/>
          </p:cNvPicPr>
          <p:nvPr/>
        </p:nvPicPr>
        <p:blipFill>
          <a:blip r:embed="rId3"/>
          <a:stretch>
            <a:fillRect/>
          </a:stretch>
        </p:blipFill>
        <p:spPr>
          <a:xfrm>
            <a:off x="4052500" y="1518702"/>
            <a:ext cx="2224333" cy="210609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076315F-80D7-40C6-895F-E66A8B8FEED2}"/>
              </a:ext>
            </a:extLst>
          </p:cNvPr>
          <p:cNvPicPr>
            <a:picLocks noChangeAspect="1"/>
          </p:cNvPicPr>
          <p:nvPr/>
        </p:nvPicPr>
        <p:blipFill>
          <a:blip r:embed="rId4"/>
          <a:stretch>
            <a:fillRect/>
          </a:stretch>
        </p:blipFill>
        <p:spPr>
          <a:xfrm>
            <a:off x="6729984" y="1463989"/>
            <a:ext cx="2121408" cy="2106096"/>
          </a:xfrm>
          <a:prstGeom prst="rect">
            <a:avLst/>
          </a:prstGeom>
        </p:spPr>
      </p:pic>
      <p:sp>
        <p:nvSpPr>
          <p:cNvPr id="8" name="Rectangle 7"/>
          <p:cNvSpPr/>
          <p:nvPr/>
        </p:nvSpPr>
        <p:spPr>
          <a:xfrm>
            <a:off x="172277" y="138789"/>
            <a:ext cx="542136" cy="307777"/>
          </a:xfrm>
          <a:prstGeom prst="rect">
            <a:avLst/>
          </a:prstGeom>
        </p:spPr>
        <p:txBody>
          <a:bodyPr wrap="none">
            <a:spAutoFit/>
          </a:bodyPr>
          <a:lstStyle/>
          <a:p>
            <a:r>
              <a:rPr lang="en-US" dirty="0" smtClean="0">
                <a:solidFill>
                  <a:schemeClr val="accent1"/>
                </a:solidFill>
              </a:rPr>
              <a:t>04-0</a:t>
            </a:r>
            <a:endParaRPr lang="en-US"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721</Words>
  <Application>Microsoft Office PowerPoint</Application>
  <PresentationFormat>On-screen Show (16:9)</PresentationFormat>
  <Paragraphs>155</Paragraphs>
  <Slides>21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Montserrat Thin</vt:lpstr>
      <vt:lpstr>Montserrat</vt:lpstr>
      <vt:lpstr>Montserrat ExtraLight</vt:lpstr>
      <vt:lpstr>Arial</vt:lpstr>
      <vt:lpstr>Transport App Pitch Deck by Slidesgo</vt:lpstr>
      <vt:lpstr>PHASE 4 Dynasty CARS</vt:lpstr>
      <vt:lpstr>01</vt:lpstr>
      <vt:lpstr>06</vt:lpstr>
      <vt:lpstr>01 Decision Making</vt:lpstr>
      <vt:lpstr> Database</vt:lpstr>
      <vt:lpstr>PROBLEM For Customers</vt:lpstr>
      <vt:lpstr>PROBLEM for  Administrators</vt:lpstr>
      <vt:lpstr>Output/Serves Intended Purpose</vt:lpstr>
      <vt:lpstr>GitHub</vt:lpstr>
      <vt:lpstr>Hardware</vt:lpstr>
      <vt:lpstr>Hardware Specifications</vt:lpstr>
      <vt:lpstr>Software</vt:lpstr>
      <vt:lpstr>User Interface </vt:lpstr>
      <vt:lpstr>Well Designed</vt:lpstr>
      <vt:lpstr>Intuitive Design</vt:lpstr>
      <vt:lpstr>Intuitive Design</vt:lpstr>
      <vt:lpstr>Attention To Detail</vt:lpstr>
      <vt:lpstr>Attention to Detail </vt:lpstr>
      <vt:lpstr>TEAMWORK </vt:lpstr>
      <vt:lpstr>TEAMWORK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4 Dynasty CARS</dc:title>
  <dc:creator>Heather Ryan</dc:creator>
  <cp:lastModifiedBy>Heather Ryan</cp:lastModifiedBy>
  <cp:revision>47</cp:revision>
  <dcterms:modified xsi:type="dcterms:W3CDTF">2020-07-25T01:46:15Z</dcterms:modified>
</cp:coreProperties>
</file>